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3" r:id="rId1"/>
  </p:sldMasterIdLst>
  <p:notesMasterIdLst>
    <p:notesMasterId r:id="rId32"/>
  </p:notesMasterIdLst>
  <p:sldIdLst>
    <p:sldId id="288" r:id="rId2"/>
    <p:sldId id="259" r:id="rId3"/>
    <p:sldId id="291" r:id="rId4"/>
    <p:sldId id="293" r:id="rId5"/>
    <p:sldId id="292" r:id="rId6"/>
    <p:sldId id="313" r:id="rId7"/>
    <p:sldId id="294" r:id="rId8"/>
    <p:sldId id="296" r:id="rId9"/>
    <p:sldId id="301" r:id="rId10"/>
    <p:sldId id="316" r:id="rId11"/>
    <p:sldId id="317" r:id="rId12"/>
    <p:sldId id="314" r:id="rId13"/>
    <p:sldId id="315" r:id="rId14"/>
    <p:sldId id="299" r:id="rId15"/>
    <p:sldId id="300" r:id="rId16"/>
    <p:sldId id="284" r:id="rId17"/>
    <p:sldId id="285" r:id="rId18"/>
    <p:sldId id="302" r:id="rId19"/>
    <p:sldId id="305" r:id="rId20"/>
    <p:sldId id="303" r:id="rId21"/>
    <p:sldId id="304" r:id="rId22"/>
    <p:sldId id="286" r:id="rId23"/>
    <p:sldId id="308" r:id="rId24"/>
    <p:sldId id="307" r:id="rId25"/>
    <p:sldId id="309" r:id="rId26"/>
    <p:sldId id="306" r:id="rId27"/>
    <p:sldId id="310" r:id="rId28"/>
    <p:sldId id="311" r:id="rId29"/>
    <p:sldId id="312" r:id="rId30"/>
    <p:sldId id="287" r:id="rId31"/>
  </p:sldIdLst>
  <p:sldSz cx="9144000" cy="6858000" type="screen4x3"/>
  <p:notesSz cx="6858000" cy="9144000"/>
  <p:embeddedFontLst>
    <p:embeddedFont>
      <p:font typeface="Segoe UI" pitchFamily="34" charset="0"/>
      <p:regular r:id="rId33"/>
      <p:bold r:id="rId34"/>
      <p:italic r:id="rId35"/>
      <p:boldItalic r:id="rId36"/>
    </p:embeddedFont>
    <p:embeddedFont>
      <p:font typeface="Calibri" pitchFamily="34" charset="0"/>
      <p:regular r:id="rId37"/>
      <p:bold r:id="rId38"/>
      <p:italic r:id="rId39"/>
      <p:boldItalic r:id="rId40"/>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27" autoAdjust="0"/>
    <p:restoredTop sz="71701" autoAdjust="0"/>
  </p:normalViewPr>
  <p:slideViewPr>
    <p:cSldViewPr>
      <p:cViewPr varScale="1">
        <p:scale>
          <a:sx n="30" d="100"/>
          <a:sy n="30" d="100"/>
        </p:scale>
        <p:origin x="-1092"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6"/>
    </p:cViewPr>
  </p:sorterViewPr>
  <p:notesViewPr>
    <p:cSldViewPr>
      <p:cViewPr varScale="1">
        <p:scale>
          <a:sx n="63" d="100"/>
          <a:sy n="63" d="100"/>
        </p:scale>
        <p:origin x="-2442" y="-12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B683386-1434-499A-94B2-7D0E55731798}" type="datetimeFigureOut">
              <a:rPr lang="en-US"/>
              <a:pPr>
                <a:defRPr/>
              </a:pPr>
              <a:t>8/9/2012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C23C9A4-5F24-4EB2-BFAF-223CC0D32127}"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openoffice.org/dev_docs/using_md5sum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openoffice.org/dev_docs/using_md5sums.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http://www.starlancs.com/EducateMe/educate_network_devices.html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This lesson will provide a very basic introduction to protocols, the OSI and TCP/IP models, and will examine some details on a few common network protocols.</a:t>
            </a:r>
          </a:p>
          <a:p>
            <a:pPr eaLnBrk="1" hangingPunct="1"/>
            <a:endParaRPr lang="en-US" dirty="0" smtClean="0"/>
          </a:p>
          <a:p>
            <a:pPr eaLnBrk="1" hangingPunct="1"/>
            <a:r>
              <a:rPr lang="en-US" dirty="0" smtClean="0"/>
              <a:t>http://fcit.usf.edu/network/chap2/chap2.htm</a:t>
            </a:r>
          </a:p>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48C8CB-DCE0-A44B-8994-D0E757F90E3D}"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48C8CB-DCE0-A44B-8994-D0E757F90E3D}"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p:spPr>
      </p:sp>
      <p:sp>
        <p:nvSpPr>
          <p:cNvPr id="3993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TCP is the protocol described here for guaranteed transmission (and reception) of information.  It is a common protocol used on the Internet.</a:t>
            </a:r>
          </a:p>
          <a:p>
            <a:pPr eaLnBrk="1" hangingPunct="1"/>
            <a:endParaRPr lang="en-US" dirty="0" smtClean="0"/>
          </a:p>
          <a:p>
            <a:pPr eaLnBrk="1" hangingPunct="1"/>
            <a:r>
              <a:rPr lang="en-US" dirty="0" smtClean="0"/>
              <a:t>In order to guarantee the transmission, TCP uses certain techniques to determine that packets have been received and in order.  This begins with what is commonly referred to as the 3-way handshake.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p:spPr>
      </p:sp>
      <p:sp>
        <p:nvSpPr>
          <p:cNvPr id="3993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Another protocol used instead of TCP at times is UDP (User datagram protocol) which is not a guaranteed service.  What is meant by this is that when a packet is sent by TCP, it is guaranteed to be received.  If packets are not received they will be resent.  UDP does not guarantee that packets will be received.  The application itself will have to deal with lost/dropped packets.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http://www.openoffice.org/dev_docs/using_md5sums.html</a:t>
            </a:r>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http://www.openoffice.org/dev_docs/using_md5sums.html</a:t>
            </a:r>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a:t>
            </a:r>
          </a:p>
          <a:p>
            <a:r>
              <a:rPr lang="en-US" dirty="0" smtClean="0"/>
              <a:t>	http://www.comptechdoc.org/independent/networking/cert/netterms.html</a:t>
            </a:r>
            <a:endParaRPr lang="en-US" dirty="0"/>
          </a:p>
        </p:txBody>
      </p:sp>
      <p:sp>
        <p:nvSpPr>
          <p:cNvPr id="4" name="Slide Number Placeholder 3"/>
          <p:cNvSpPr>
            <a:spLocks noGrp="1"/>
          </p:cNvSpPr>
          <p:nvPr>
            <p:ph type="sldNum" sz="quarter" idx="10"/>
          </p:nvPr>
        </p:nvSpPr>
        <p:spPr/>
        <p:txBody>
          <a:bodyPr/>
          <a:lstStyle/>
          <a:p>
            <a:fld id="{1048C8CB-DCE0-A44B-8994-D0E757F90E3D}"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Cheat sheet:  http://packetlife.net/media/library/23/common-ports.pdf</a:t>
            </a:r>
          </a:p>
          <a:p>
            <a:endParaRPr lang="en-US" dirty="0" smtClean="0"/>
          </a:p>
          <a:p>
            <a:r>
              <a:rPr lang="en-US" dirty="0" smtClean="0"/>
              <a:t>http://docs.redhat.com/docs/en-US/Red_Hat_Enterprise_Linux/3/html/Security_Guide/ch-ports.html</a:t>
            </a:r>
            <a:endParaRPr lang="en-US" dirty="0"/>
          </a:p>
        </p:txBody>
      </p:sp>
      <p:sp>
        <p:nvSpPr>
          <p:cNvPr id="4" name="Slide Number Placeholder 3"/>
          <p:cNvSpPr>
            <a:spLocks noGrp="1"/>
          </p:cNvSpPr>
          <p:nvPr>
            <p:ph type="sldNum" sz="quarter" idx="10"/>
          </p:nvPr>
        </p:nvSpPr>
        <p:spPr/>
        <p:txBody>
          <a:bodyPr/>
          <a:lstStyle/>
          <a:p>
            <a:fld id="{1048C8CB-DCE0-A44B-8994-D0E757F90E3D}"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headEnd/>
            <a:tailEnd/>
          </a:ln>
        </p:spPr>
      </p:sp>
      <p:sp>
        <p:nvSpPr>
          <p:cNvPr id="5017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An important part of the design of the Internet is the Domain Name System which provides a way for names to be assigned to IP addresses and for individuals to look these names up.</a:t>
            </a:r>
          </a:p>
          <a:p>
            <a:pPr eaLnBrk="1" hangingPunct="1"/>
            <a:endParaRPr lang="en-US" dirty="0" smtClean="0"/>
          </a:p>
          <a:p>
            <a:pPr eaLnBrk="1" hangingPunct="1"/>
            <a:r>
              <a:rPr lang="en-US" dirty="0" smtClean="0"/>
              <a:t>Without such a system we would all have to know the actual IP addresses for the sites we wanted to access or send email to.  With this system we need to only remember the name of the site (which is generally much easier for humans to do then to remember long sequences of numbers).</a:t>
            </a:r>
          </a:p>
          <a:p>
            <a:pPr eaLnBrk="1" hangingPunct="1"/>
            <a:endParaRPr lang="en-US" dirty="0" smtClean="0"/>
          </a:p>
          <a:p>
            <a:pPr eaLnBrk="1" hangingPunct="1"/>
            <a:r>
              <a:rPr lang="en-US" dirty="0" smtClean="0"/>
              <a:t>The important trick is to be able to have your machine determine what the IP address is for a site you wish to visit.  In the slide above we use Wikipedia as an example of this.</a:t>
            </a:r>
          </a:p>
          <a:p>
            <a:pPr eaLnBrk="1" hangingPunct="1"/>
            <a:endParaRPr lang="en-US" dirty="0" smtClean="0"/>
          </a:p>
          <a:p>
            <a:pPr eaLnBrk="1" hangingPunct="1"/>
            <a:r>
              <a:rPr lang="en-US" dirty="0" smtClean="0"/>
              <a:t>DNS also stores other information such as the list of mail exchange servers that accept e-mail for a given domain. </a:t>
            </a:r>
          </a:p>
          <a:p>
            <a:pPr eaLnBrk="1" hangingPunct="1"/>
            <a:endParaRPr lang="en-US" dirty="0" smtClean="0"/>
          </a:p>
          <a:p>
            <a:pPr eaLnBrk="1" hangingPunct="1"/>
            <a:r>
              <a:rPr lang="en-US" dirty="0" smtClean="0"/>
              <a:t>http://www.theshulers.com/whitepapers/internet_whitepaper/index.html#http</a:t>
            </a:r>
          </a:p>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bwMode="auto">
          <a:noFill/>
          <a:ln>
            <a:solidFill>
              <a:srgbClr val="000000"/>
            </a:solidFill>
            <a:miter lim="800000"/>
            <a:headEnd/>
            <a:tailEnd/>
          </a:ln>
        </p:spPr>
      </p:sp>
      <p:sp>
        <p:nvSpPr>
          <p:cNvPr id="51203"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To simplify the DNS process, a series of domains have been created to help logically group sites/addresses.</a:t>
            </a:r>
          </a:p>
          <a:p>
            <a:pPr eaLnBrk="1" hangingPunct="1"/>
            <a:endParaRPr lang="en-US" dirty="0" smtClean="0"/>
          </a:p>
          <a:p>
            <a:pPr eaLnBrk="1" hangingPunct="1"/>
            <a:r>
              <a:rPr lang="en-US" dirty="0" smtClean="0"/>
              <a:t>For example, military sites (in the DoD) will have addresses that end in “.mil” (e.g. lackland.af.mil)  Colleges and universities will have addresses that end in “.edu” (e.g. utsa.edu)</a:t>
            </a:r>
          </a:p>
          <a:p>
            <a:pPr eaLnBrk="1" hangingPunct="1"/>
            <a:endParaRPr lang="en-US" dirty="0" smtClean="0"/>
          </a:p>
          <a:p>
            <a:pPr eaLnBrk="1" hangingPunct="1"/>
            <a:r>
              <a:rPr lang="en-US" dirty="0" smtClean="0"/>
              <a:t>This organization makes it easier to find the IP address for a given site.  If your system doesn’t already know the address for a site you wish to visit, your system can go up the hierarchy until it finds a system that does know the address.  If it gets to the top level in its domain, it can go to the root and be sent to the top level in the domain that your target site is in.  This top level  in the target domain will be able to use its resources to provide the address you need.</a:t>
            </a:r>
          </a:p>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http://www.theshulers.com/whitepapers/internet_whitepaper/index.html#http</a:t>
            </a:r>
          </a:p>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perform a Whois Search:  http://www.internic.net/whois.html</a:t>
            </a:r>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To run a traceroute in Windows, e</a:t>
            </a:r>
            <a:r>
              <a:rPr lang="en-US" dirty="0" smtClean="0"/>
              <a:t>nter the word </a:t>
            </a:r>
            <a:r>
              <a:rPr lang="en-US" i="1" dirty="0" smtClean="0"/>
              <a:t>tracert</a:t>
            </a:r>
            <a:r>
              <a:rPr lang="en-US" dirty="0" smtClean="0"/>
              <a:t>, followed by a space, then the domain name.  </a:t>
            </a:r>
          </a:p>
          <a:p>
            <a:r>
              <a:rPr lang="en-US" dirty="0" smtClean="0"/>
              <a:t>C:&gt;</a:t>
            </a:r>
            <a:r>
              <a:rPr lang="en-US" baseline="0" dirty="0" smtClean="0"/>
              <a:t> tracert www.yahoo.com</a:t>
            </a:r>
          </a:p>
          <a:p>
            <a:endParaRPr lang="en-US" baseline="0" dirty="0" smtClean="0"/>
          </a:p>
          <a:p>
            <a:r>
              <a:rPr lang="en-US" baseline="0" dirty="0" smtClean="0"/>
              <a:t>Or use a browser and go to http://www.net.princeton.edu/traceroute.html </a:t>
            </a:r>
          </a:p>
          <a:p>
            <a:endParaRPr lang="en-US" baseline="0" dirty="0" smtClean="0"/>
          </a:p>
          <a:p>
            <a:r>
              <a:rPr lang="en-US" baseline="0" dirty="0" smtClean="0"/>
              <a:t>For more info on traceroute:</a:t>
            </a:r>
          </a:p>
          <a:p>
            <a:r>
              <a:rPr lang="en-US" dirty="0" smtClean="0"/>
              <a:t>http://www.mediacollege.com/internet/troubleshooter/traceroute.html</a:t>
            </a:r>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To run a traceroute in Windows, e</a:t>
            </a:r>
            <a:r>
              <a:rPr lang="en-US" dirty="0" smtClean="0"/>
              <a:t>nter the word </a:t>
            </a:r>
            <a:r>
              <a:rPr lang="en-US" i="1" dirty="0" smtClean="0"/>
              <a:t>tracert</a:t>
            </a:r>
            <a:r>
              <a:rPr lang="en-US" dirty="0" smtClean="0"/>
              <a:t>, followed by a space, then the domain name.  </a:t>
            </a:r>
          </a:p>
          <a:p>
            <a:r>
              <a:rPr lang="en-US" dirty="0" smtClean="0"/>
              <a:t>C:&gt;</a:t>
            </a:r>
            <a:r>
              <a:rPr lang="en-US" baseline="0" dirty="0" smtClean="0"/>
              <a:t> tracert www.yahoo.com</a:t>
            </a:r>
          </a:p>
          <a:p>
            <a:endParaRPr lang="en-US" baseline="0" dirty="0" smtClean="0"/>
          </a:p>
          <a:p>
            <a:r>
              <a:rPr lang="en-US" baseline="0" dirty="0" smtClean="0"/>
              <a:t>Or use a browser and go to http://www.net.princeton.edu/traceroute.html </a:t>
            </a:r>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http://en.wikipedia.org/wiki/Netstat</a:t>
            </a:r>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above was done by using the ‘netstat –a’ command.</a:t>
            </a:r>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http://www.thegeekstuff.com/2010/03/netstat-command-examples/</a:t>
            </a:r>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column shows the flags that have been set for this interface. These characters are one-character versions of the long flag names that are printed when you display the interface configuration with </a:t>
            </a:r>
            <a:r>
              <a:rPr lang="en-US" b="1" dirty="0" smtClean="0"/>
              <a:t>ifconfig</a:t>
            </a:r>
            <a:r>
              <a:rPr lang="en-US" dirty="0" smtClean="0"/>
              <a:t>: </a:t>
            </a:r>
          </a:p>
          <a:p>
            <a:r>
              <a:rPr lang="en-US" dirty="0" smtClean="0"/>
              <a:t>B	A broadcast address has been set.</a:t>
            </a:r>
          </a:p>
          <a:p>
            <a:r>
              <a:rPr lang="en-US" dirty="0" smtClean="0"/>
              <a:t>L	This interface is a loopback device.</a:t>
            </a:r>
          </a:p>
          <a:p>
            <a:r>
              <a:rPr lang="en-US" dirty="0" smtClean="0"/>
              <a:t>M	All packets are received (promiscuous mode).</a:t>
            </a:r>
          </a:p>
          <a:p>
            <a:r>
              <a:rPr lang="en-US" dirty="0" smtClean="0"/>
              <a:t>O	ARP is turned off for this interface.</a:t>
            </a:r>
          </a:p>
          <a:p>
            <a:r>
              <a:rPr lang="en-US" dirty="0" smtClean="0"/>
              <a:t>P	This is a point-to-point connection.</a:t>
            </a:r>
          </a:p>
          <a:p>
            <a:r>
              <a:rPr lang="en-US" dirty="0" smtClean="0"/>
              <a:t>R	Interface is running.</a:t>
            </a:r>
          </a:p>
          <a:p>
            <a:r>
              <a:rPr lang="en-US" dirty="0" smtClean="0"/>
              <a:t>U	Interface is up.</a:t>
            </a:r>
          </a:p>
          <a:p>
            <a:endParaRPr lang="en-US" dirty="0"/>
          </a:p>
        </p:txBody>
      </p:sp>
      <p:sp>
        <p:nvSpPr>
          <p:cNvPr id="4" name="Slide Number Placeholder 3"/>
          <p:cNvSpPr>
            <a:spLocks noGrp="1"/>
          </p:cNvSpPr>
          <p:nvPr>
            <p:ph type="sldNum" sz="quarter" idx="10"/>
          </p:nvPr>
        </p:nvSpPr>
        <p:spPr/>
        <p:txBody>
          <a:bodyPr/>
          <a:lstStyle/>
          <a:p>
            <a:pPr>
              <a:defRPr/>
            </a:pPr>
            <a:fld id="{8C23C9A4-5F24-4EB2-BFAF-223CC0D32127}" type="slidenum">
              <a:rPr lang="en-US" smtClean="0"/>
              <a:pPr>
                <a:defRPr/>
              </a:pPr>
              <a:t>25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C:\Users\eqt955\Desktop\Cyber Patriot.bmp"/>
          <p:cNvPicPr>
            <a:picLocks noChangeAspect="1" noChangeArrowheads="1"/>
          </p:cNvPicPr>
          <p:nvPr userDrawn="1"/>
        </p:nvPicPr>
        <p:blipFill>
          <a:blip r:embed="rId2" cstate="print"/>
          <a:srcRect/>
          <a:stretch>
            <a:fillRect/>
          </a:stretch>
        </p:blipFill>
        <p:spPr bwMode="auto">
          <a:xfrm>
            <a:off x="381000" y="6294438"/>
            <a:ext cx="762000" cy="463550"/>
          </a:xfrm>
          <a:prstGeom prst="rect">
            <a:avLst/>
          </a:prstGeom>
          <a:noFill/>
          <a:ln w="9525">
            <a:noFill/>
            <a:miter lim="800000"/>
            <a:headEnd/>
            <a:tailEnd/>
          </a:ln>
        </p:spPr>
      </p:pic>
      <p:pic>
        <p:nvPicPr>
          <p:cNvPr id="5" name="Picture 3" descr="Z:\SP\HS CDC\Logos\Option 1.gif"/>
          <p:cNvPicPr>
            <a:picLocks noChangeAspect="1" noChangeArrowheads="1"/>
          </p:cNvPicPr>
          <p:nvPr userDrawn="1"/>
        </p:nvPicPr>
        <p:blipFill>
          <a:blip r:embed="rId3" cstate="print"/>
          <a:srcRect/>
          <a:stretch>
            <a:fillRect/>
          </a:stretch>
        </p:blipFill>
        <p:spPr bwMode="auto">
          <a:xfrm>
            <a:off x="7620000" y="6424613"/>
            <a:ext cx="1123950" cy="204787"/>
          </a:xfrm>
          <a:prstGeom prst="rect">
            <a:avLst/>
          </a:prstGeom>
          <a:noFill/>
          <a:ln w="9525">
            <a:noFill/>
            <a:miter lim="800000"/>
            <a:headEnd/>
            <a:tailEnd/>
          </a:ln>
        </p:spPr>
      </p:pic>
      <p:sp>
        <p:nvSpPr>
          <p:cNvPr id="6" name="Rectangle 5"/>
          <p:cNvSpPr/>
          <p:nvPr/>
        </p:nvSpPr>
        <p:spPr>
          <a:xfrm>
            <a:off x="76200" y="76200"/>
            <a:ext cx="8991600" cy="6705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76200" y="76200"/>
            <a:ext cx="8991600" cy="6705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76200" y="76200"/>
            <a:ext cx="8991600" cy="6705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76200" y="76200"/>
            <a:ext cx="8991600" cy="6705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152400" y="990600"/>
            <a:ext cx="8763000" cy="1470025"/>
          </a:xfrm>
          <a:noFill/>
          <a:ln>
            <a:noFill/>
          </a:ln>
        </p:spPr>
        <p:txBody>
          <a:bodyPr/>
          <a:lstStyle>
            <a:lvl1pPr algn="l">
              <a:defRPr sz="4400" b="1">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04800" y="2746375"/>
            <a:ext cx="6400800" cy="1752600"/>
          </a:xfrm>
        </p:spPr>
        <p:txBody>
          <a:bodyPr>
            <a:normAutofit/>
          </a:bodyPr>
          <a:lstStyle>
            <a:lvl1pPr marL="0" indent="0" algn="l">
              <a:buNone/>
              <a:defRPr sz="4000"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ooter Placeholder 8"/>
          <p:cNvSpPr>
            <a:spLocks noGrp="1"/>
          </p:cNvSpPr>
          <p:nvPr>
            <p:ph type="ftr" sz="quarter" idx="10"/>
          </p:nvPr>
        </p:nvSpPr>
        <p:spPr/>
        <p:txBody>
          <a:bodyPr/>
          <a:lstStyle>
            <a:lvl1pPr>
              <a:defRPr/>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083733"/>
            <a:ext cx="8534400" cy="520095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76200"/>
            <a:ext cx="8839200" cy="838200"/>
          </a:xfrm>
          <a:prstGeom prst="roundRect">
            <a:avLst/>
          </a:prstGeom>
          <a:solidFill>
            <a:schemeClr val="tx2"/>
          </a:solidFill>
          <a:effectLst>
            <a:softEdge rad="63500"/>
          </a:effectLst>
        </p:spPr>
        <p:style>
          <a:lnRef idx="2">
            <a:schemeClr val="accent1"/>
          </a:lnRef>
          <a:fillRef idx="1">
            <a:schemeClr val="lt1"/>
          </a:fillRef>
          <a:effectRef idx="0">
            <a:schemeClr val="accent1"/>
          </a:effectRef>
          <a:fontRef idx="none"/>
        </p:style>
        <p:txBody>
          <a:bodyPr vert="horz" lIns="91440" tIns="45720" rIns="91440" bIns="45720" rtlCol="0" anchor="ctr">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152400" y="9906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 name="Footer Placeholder 8"/>
          <p:cNvSpPr>
            <a:spLocks noGrp="1"/>
          </p:cNvSpPr>
          <p:nvPr>
            <p:ph type="ftr" sz="quarter" idx="3"/>
          </p:nvPr>
        </p:nvSpPr>
        <p:spPr>
          <a:xfrm>
            <a:off x="3124200" y="6416675"/>
            <a:ext cx="2895600" cy="365125"/>
          </a:xfrm>
          <a:prstGeom prst="rect">
            <a:avLst/>
          </a:prstGeom>
        </p:spPr>
        <p:txBody>
          <a:bodyPr vert="horz" wrap="none"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bg1"/>
          </a:solidFill>
          <a:latin typeface="Arial" charset="0"/>
          <a:ea typeface="+mj-ea"/>
          <a:cs typeface="+mj-cs"/>
        </a:defRPr>
      </a:lvl1pPr>
      <a:lvl2pPr algn="ctr" rtl="0" eaLnBrk="0" fontAlgn="base" hangingPunct="0">
        <a:spcBef>
          <a:spcPct val="0"/>
        </a:spcBef>
        <a:spcAft>
          <a:spcPct val="0"/>
        </a:spcAft>
        <a:defRPr sz="3200">
          <a:solidFill>
            <a:schemeClr val="bg1"/>
          </a:solidFill>
          <a:latin typeface="Arial" charset="0"/>
        </a:defRPr>
      </a:lvl2pPr>
      <a:lvl3pPr algn="ctr" rtl="0" eaLnBrk="0" fontAlgn="base" hangingPunct="0">
        <a:spcBef>
          <a:spcPct val="0"/>
        </a:spcBef>
        <a:spcAft>
          <a:spcPct val="0"/>
        </a:spcAft>
        <a:defRPr sz="3200">
          <a:solidFill>
            <a:schemeClr val="bg1"/>
          </a:solidFill>
          <a:latin typeface="Arial" charset="0"/>
        </a:defRPr>
      </a:lvl3pPr>
      <a:lvl4pPr algn="ctr" rtl="0" eaLnBrk="0" fontAlgn="base" hangingPunct="0">
        <a:spcBef>
          <a:spcPct val="0"/>
        </a:spcBef>
        <a:spcAft>
          <a:spcPct val="0"/>
        </a:spcAft>
        <a:defRPr sz="3200">
          <a:solidFill>
            <a:schemeClr val="bg1"/>
          </a:solidFill>
          <a:latin typeface="Arial" charset="0"/>
        </a:defRPr>
      </a:lvl4pPr>
      <a:lvl5pPr algn="ctr" rtl="0" eaLnBrk="0" fontAlgn="base" hangingPunct="0">
        <a:spcBef>
          <a:spcPct val="0"/>
        </a:spcBef>
        <a:spcAft>
          <a:spcPct val="0"/>
        </a:spcAft>
        <a:defRPr sz="3200">
          <a:solidFill>
            <a:schemeClr val="bg1"/>
          </a:solidFill>
          <a:latin typeface="Arial" charset="0"/>
        </a:defRPr>
      </a:lvl5pPr>
      <a:lvl6pPr marL="457200" algn="ctr" rtl="0" fontAlgn="base">
        <a:spcBef>
          <a:spcPct val="0"/>
        </a:spcBef>
        <a:spcAft>
          <a:spcPct val="0"/>
        </a:spcAft>
        <a:defRPr sz="3200">
          <a:solidFill>
            <a:schemeClr val="bg1"/>
          </a:solidFill>
          <a:latin typeface="Segoe UI" pitchFamily="34" charset="0"/>
        </a:defRPr>
      </a:lvl6pPr>
      <a:lvl7pPr marL="914400" algn="ctr" rtl="0" fontAlgn="base">
        <a:spcBef>
          <a:spcPct val="0"/>
        </a:spcBef>
        <a:spcAft>
          <a:spcPct val="0"/>
        </a:spcAft>
        <a:defRPr sz="3200">
          <a:solidFill>
            <a:schemeClr val="bg1"/>
          </a:solidFill>
          <a:latin typeface="Segoe UI" pitchFamily="34" charset="0"/>
        </a:defRPr>
      </a:lvl7pPr>
      <a:lvl8pPr marL="1371600" algn="ctr" rtl="0" fontAlgn="base">
        <a:spcBef>
          <a:spcPct val="0"/>
        </a:spcBef>
        <a:spcAft>
          <a:spcPct val="0"/>
        </a:spcAft>
        <a:defRPr sz="3200">
          <a:solidFill>
            <a:schemeClr val="bg1"/>
          </a:solidFill>
          <a:latin typeface="Segoe UI" pitchFamily="34" charset="0"/>
        </a:defRPr>
      </a:lvl8pPr>
      <a:lvl9pPr marL="1828800" algn="ctr" rtl="0" fontAlgn="base">
        <a:spcBef>
          <a:spcPct val="0"/>
        </a:spcBef>
        <a:spcAft>
          <a:spcPct val="0"/>
        </a:spcAft>
        <a:defRPr sz="3200">
          <a:solidFill>
            <a:schemeClr val="bg1"/>
          </a:solidFill>
          <a:latin typeface="Segoe UI" pitchFamily="34" charset="0"/>
        </a:defRPr>
      </a:lvl9pPr>
    </p:titleStyle>
    <p:bodyStyle>
      <a:lvl1pPr marL="342900" indent="-342900" algn="l" rtl="0" eaLnBrk="0" fontAlgn="base" hangingPunct="0">
        <a:spcBef>
          <a:spcPct val="20000"/>
        </a:spcBef>
        <a:spcAft>
          <a:spcPct val="0"/>
        </a:spcAft>
        <a:buSzPct val="65000"/>
        <a:buBlip>
          <a:blip r:embed="rId4"/>
        </a:buBlip>
        <a:defRPr sz="2400" kern="1200">
          <a:solidFill>
            <a:schemeClr val="tx1"/>
          </a:solidFill>
          <a:latin typeface="Arial" charset="0"/>
          <a:ea typeface="+mn-ea"/>
          <a:cs typeface="+mn-cs"/>
        </a:defRPr>
      </a:lvl1pPr>
      <a:lvl2pPr marL="742950" indent="-285750" algn="l" rtl="0" eaLnBrk="0" fontAlgn="base" hangingPunct="0">
        <a:spcBef>
          <a:spcPct val="20000"/>
        </a:spcBef>
        <a:spcAft>
          <a:spcPct val="0"/>
        </a:spcAft>
        <a:buSzPct val="65000"/>
        <a:buBlip>
          <a:blip r:embed="rId4"/>
        </a:buBlip>
        <a:defRPr sz="2000" kern="1200">
          <a:solidFill>
            <a:schemeClr val="tx1"/>
          </a:solidFill>
          <a:latin typeface="Arial" charset="0"/>
          <a:ea typeface="+mn-ea"/>
          <a:cs typeface="+mn-cs"/>
        </a:defRPr>
      </a:lvl2pPr>
      <a:lvl3pPr marL="1143000" indent="-228600" algn="l" rtl="0" eaLnBrk="0" fontAlgn="base" hangingPunct="0">
        <a:spcBef>
          <a:spcPct val="20000"/>
        </a:spcBef>
        <a:spcAft>
          <a:spcPct val="0"/>
        </a:spcAft>
        <a:buSzPct val="65000"/>
        <a:buBlip>
          <a:blip r:embed="rId4"/>
        </a:buBlip>
        <a:defRPr kern="1200">
          <a:solidFill>
            <a:schemeClr val="tx1"/>
          </a:solidFill>
          <a:latin typeface="Arial" charset="0"/>
          <a:ea typeface="+mn-ea"/>
          <a:cs typeface="+mn-cs"/>
        </a:defRPr>
      </a:lvl3pPr>
      <a:lvl4pPr marL="1600200" indent="-228600" algn="l" rtl="0" eaLnBrk="0" fontAlgn="base" hangingPunct="0">
        <a:spcBef>
          <a:spcPct val="20000"/>
        </a:spcBef>
        <a:spcAft>
          <a:spcPct val="0"/>
        </a:spcAft>
        <a:buSzPct val="65000"/>
        <a:buBlip>
          <a:blip r:embed="rId4"/>
        </a:buBlip>
        <a:defRPr kern="1200">
          <a:solidFill>
            <a:schemeClr val="tx1"/>
          </a:solidFill>
          <a:latin typeface="Arial" charset="0"/>
          <a:ea typeface="+mn-ea"/>
          <a:cs typeface="+mn-cs"/>
        </a:defRPr>
      </a:lvl4pPr>
      <a:lvl5pPr marL="2057400" indent="-228600" algn="l" rtl="0" eaLnBrk="0" fontAlgn="base" hangingPunct="0">
        <a:spcBef>
          <a:spcPct val="20000"/>
        </a:spcBef>
        <a:spcAft>
          <a:spcPct val="0"/>
        </a:spcAft>
        <a:buSzPct val="65000"/>
        <a:buBlip>
          <a:blip r:embed="rId4"/>
        </a:buBlip>
        <a:defRPr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openoffice.org/dev_docs/using_md5sums.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packetlife.net/media/library/23/common-ports.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microsoft.com/resources/documentation/windows/xp/all/proddocs/en-us/netstat.mspx?mfr=true"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http://www.thegeekstuff.com/2010/03/netstat-command-examples/" TargetMode="External"/><Relationship Id="rId4" Type="http://schemas.openxmlformats.org/officeDocument/2006/relationships/hyperlink" Target="http://tldp.org/LDP/nag2/x-087-2-iface.netstat.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snort.org/assets/166/snort_manual.pdf" TargetMode="External"/><Relationship Id="rId2" Type="http://schemas.openxmlformats.org/officeDocument/2006/relationships/hyperlink" Target="http://www.snort.org/snort-downloads"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www.wireshark.org/docs/" TargetMode="External"/><Relationship Id="rId2" Type="http://schemas.openxmlformats.org/officeDocument/2006/relationships/hyperlink" Target="http://www.wireshark.org/download.html"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wireshark.org/docs/wsug_html_chunked/ChUseMainWindowSection.html"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http://docs.redhat.com/docs/en-US/Red_Hat_Enterprise_Linux/3/html/Security_Guide/ch-ports.html" TargetMode="External"/><Relationship Id="rId13" Type="http://schemas.openxmlformats.org/officeDocument/2006/relationships/hyperlink" Target="http://www.snort.org/snort-downloads" TargetMode="External"/><Relationship Id="rId3" Type="http://schemas.openxmlformats.org/officeDocument/2006/relationships/hyperlink" Target="http://www.cisco.com/univercd/cc/td/doc/product/iaabu/centri4/user/scf4ap1.htm" TargetMode="External"/><Relationship Id="rId7" Type="http://schemas.openxmlformats.org/officeDocument/2006/relationships/hyperlink" Target="http://packetlife.net/media/library/23/common-ports.pdf" TargetMode="External"/><Relationship Id="rId12" Type="http://schemas.openxmlformats.org/officeDocument/2006/relationships/hyperlink" Target="http://www.wireshark.org/docs/" TargetMode="External"/><Relationship Id="rId2" Type="http://schemas.openxmlformats.org/officeDocument/2006/relationships/hyperlink" Target="http://www.starlancs.com/EducateMe/educate_network_devices.html" TargetMode="External"/><Relationship Id="rId1" Type="http://schemas.openxmlformats.org/officeDocument/2006/relationships/slideLayout" Target="../slideLayouts/slideLayout1.xml"/><Relationship Id="rId6" Type="http://schemas.openxmlformats.org/officeDocument/2006/relationships/hyperlink" Target="http://www.comptechdoc.org/independent/networking/cert/netterms.html" TargetMode="External"/><Relationship Id="rId11" Type="http://schemas.openxmlformats.org/officeDocument/2006/relationships/hyperlink" Target="http://www.wireshark.org/download.html" TargetMode="External"/><Relationship Id="rId5" Type="http://schemas.openxmlformats.org/officeDocument/2006/relationships/hyperlink" Target="http://fcit.usf.edu/network/chap2/chap2.htm" TargetMode="External"/><Relationship Id="rId10" Type="http://schemas.openxmlformats.org/officeDocument/2006/relationships/hyperlink" Target="http://www.thegeekstuff.com/2010/03/netstat-command-examples" TargetMode="External"/><Relationship Id="rId4" Type="http://schemas.openxmlformats.org/officeDocument/2006/relationships/hyperlink" Target="http://www.theshulers.com/whitepapers/internet_whitepaper/index.html" TargetMode="External"/><Relationship Id="rId9" Type="http://schemas.openxmlformats.org/officeDocument/2006/relationships/hyperlink" Target="http://www.mediacollege.com/internet/troubleshooter/traceroute.html" TargetMode="External"/><Relationship Id="rId14" Type="http://schemas.openxmlformats.org/officeDocument/2006/relationships/hyperlink" Target="http://www.openoffice.org/dev_docs/using_md5sum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latin typeface="+mj-lt"/>
              </a:rPr>
              <a:t>Network Fundamentals</a:t>
            </a:r>
            <a:endParaRPr lang="en-US" dirty="0">
              <a:latin typeface="+mj-lt"/>
            </a:endParaRPr>
          </a:p>
        </p:txBody>
      </p:sp>
      <p:sp>
        <p:nvSpPr>
          <p:cNvPr id="3" name="Subtitle 2"/>
          <p:cNvSpPr>
            <a:spLocks noGrp="1"/>
          </p:cNvSpPr>
          <p:nvPr>
            <p:ph type="subTitle" idx="1"/>
          </p:nvPr>
        </p:nvSpPr>
        <p:spPr>
          <a:xfrm>
            <a:off x="304800" y="2746375"/>
            <a:ext cx="6400800" cy="1752600"/>
          </a:xfrm>
        </p:spPr>
        <p:txBody>
          <a:bodyPr/>
          <a:lstStyle/>
          <a:p>
            <a:pPr eaLnBrk="1" hangingPunct="1"/>
            <a:r>
              <a:rPr lang="en-US" dirty="0" smtClean="0"/>
              <a:t>Module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Objectives</a:t>
            </a:r>
          </a:p>
        </p:txBody>
      </p:sp>
      <p:sp>
        <p:nvSpPr>
          <p:cNvPr id="4099" name="Rectangle 3"/>
          <p:cNvSpPr>
            <a:spLocks noGrp="1"/>
          </p:cNvSpPr>
          <p:nvPr>
            <p:ph type="body" sz="half" idx="4294967295"/>
          </p:nvPr>
        </p:nvSpPr>
        <p:spPr>
          <a:xfrm>
            <a:off x="152400" y="1201270"/>
            <a:ext cx="8686800" cy="5047129"/>
          </a:xfrm>
        </p:spPr>
        <p:txBody>
          <a:bodyPr/>
          <a:lstStyle/>
          <a:p>
            <a:pPr eaLnBrk="1" hangingPunct="1"/>
            <a:r>
              <a:rPr lang="en-US" sz="2800" dirty="0" smtClean="0">
                <a:latin typeface="Calibri" pitchFamily="34" charset="0"/>
              </a:rPr>
              <a:t>Identify Common Network Devices</a:t>
            </a:r>
          </a:p>
          <a:p>
            <a:pPr eaLnBrk="1" hangingPunct="1"/>
            <a:r>
              <a:rPr lang="en-US" sz="2800" dirty="0" smtClean="0">
                <a:latin typeface="Calibri" pitchFamily="34" charset="0"/>
              </a:rPr>
              <a:t>Define Protocols</a:t>
            </a:r>
          </a:p>
          <a:p>
            <a:pPr eaLnBrk="1" hangingPunct="1"/>
            <a:r>
              <a:rPr lang="en-US" sz="2800" dirty="0" smtClean="0">
                <a:latin typeface="Calibri" pitchFamily="34" charset="0"/>
              </a:rPr>
              <a:t>Fundamentals of DNS</a:t>
            </a:r>
          </a:p>
          <a:p>
            <a:pPr eaLnBrk="1" hangingPunct="1"/>
            <a:r>
              <a:rPr lang="en-US" sz="2800" dirty="0" smtClean="0">
                <a:latin typeface="Calibri" pitchFamily="34" charset="0"/>
              </a:rPr>
              <a:t>Network Configuration Tools</a:t>
            </a:r>
          </a:p>
          <a:p>
            <a:pPr eaLnBrk="1" hangingPunct="1">
              <a:buNone/>
            </a:pPr>
            <a:endParaRPr lang="en-US" sz="2800" dirty="0" smtClean="0">
              <a:latin typeface="Calibri" pitchFamily="34" charset="0"/>
            </a:endParaRPr>
          </a:p>
          <a:p>
            <a:pPr eaLnBrk="1" hangingPunct="1"/>
            <a:endParaRPr lang="en-US" sz="2800" dirty="0" smtClean="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srcRect/>
          <a:stretch>
            <a:fillRect/>
          </a:stretch>
        </p:blipFill>
        <p:spPr bwMode="auto">
          <a:xfrm>
            <a:off x="381000" y="4419600"/>
            <a:ext cx="3762375" cy="2076450"/>
          </a:xfrm>
          <a:prstGeom prst="rect">
            <a:avLst/>
          </a:prstGeom>
          <a:noFill/>
          <a:ln w="9525">
            <a:noFill/>
            <a:miter lim="800000"/>
            <a:headEnd/>
            <a:tailEnd/>
          </a:ln>
        </p:spPr>
      </p:pic>
      <p:sp>
        <p:nvSpPr>
          <p:cNvPr id="409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Calibri" pitchFamily="34" charset="0"/>
              </a:rPr>
              <a:t>Common Network Devices</a:t>
            </a:r>
            <a:endParaRPr lang="en-US" sz="2800" dirty="0" smtClean="0">
              <a:latin typeface="Segoe UI" pitchFamily="34" charset="0"/>
            </a:endParaRPr>
          </a:p>
        </p:txBody>
      </p:sp>
      <p:sp>
        <p:nvSpPr>
          <p:cNvPr id="4099" name="Rectangle 3"/>
          <p:cNvSpPr>
            <a:spLocks noGrp="1"/>
          </p:cNvSpPr>
          <p:nvPr>
            <p:ph type="body" sz="half" idx="4294967295"/>
          </p:nvPr>
        </p:nvSpPr>
        <p:spPr>
          <a:xfrm>
            <a:off x="152400" y="1066800"/>
            <a:ext cx="8763000" cy="5181600"/>
          </a:xfrm>
        </p:spPr>
        <p:txBody>
          <a:bodyPr/>
          <a:lstStyle/>
          <a:p>
            <a:pPr eaLnBrk="1" hangingPunct="1"/>
            <a:r>
              <a:rPr lang="en-US" sz="2800" dirty="0" smtClean="0">
                <a:latin typeface="Calibri" pitchFamily="34" charset="0"/>
              </a:rPr>
              <a:t>Network Interface Card (NIC)</a:t>
            </a:r>
          </a:p>
          <a:p>
            <a:pPr lvl="1" eaLnBrk="1" hangingPunct="1"/>
            <a:r>
              <a:rPr lang="en-US" dirty="0" smtClean="0">
                <a:latin typeface="Calibri" pitchFamily="34" charset="0"/>
              </a:rPr>
              <a:t>Allows computer to talk to a network</a:t>
            </a:r>
          </a:p>
          <a:p>
            <a:pPr eaLnBrk="1" hangingPunct="1"/>
            <a:r>
              <a:rPr lang="en-US" sz="2800" dirty="0" smtClean="0">
                <a:latin typeface="Calibri" pitchFamily="34" charset="0"/>
              </a:rPr>
              <a:t>Hub</a:t>
            </a:r>
          </a:p>
          <a:p>
            <a:pPr lvl="1" eaLnBrk="1" hangingPunct="1"/>
            <a:r>
              <a:rPr lang="en-US" dirty="0" smtClean="0">
                <a:latin typeface="Calibri" pitchFamily="34" charset="0"/>
              </a:rPr>
              <a:t>Allows multiple network devices to connect.  A signal comes in one port and is transmitted to all other ports.</a:t>
            </a:r>
            <a:r>
              <a:rPr lang="en-US" dirty="0" smtClean="0"/>
              <a:t> </a:t>
            </a:r>
            <a:endParaRPr lang="en-US" dirty="0" smtClean="0">
              <a:latin typeface="Calibri" pitchFamily="34" charset="0"/>
            </a:endParaRPr>
          </a:p>
          <a:p>
            <a:pPr eaLnBrk="1" hangingPunct="1"/>
            <a:r>
              <a:rPr lang="en-US" sz="2800" dirty="0" smtClean="0">
                <a:latin typeface="Calibri" pitchFamily="34" charset="0"/>
              </a:rPr>
              <a:t>Switch</a:t>
            </a:r>
          </a:p>
          <a:p>
            <a:pPr lvl="1" eaLnBrk="1" hangingPunct="1"/>
            <a:r>
              <a:rPr lang="en-US" dirty="0" smtClean="0">
                <a:latin typeface="Calibri" pitchFamily="34" charset="0"/>
              </a:rPr>
              <a:t>Allows multiple network devices to connect, but does not distribute signals without verifying whether it really needs to propagate to a given port or ports</a:t>
            </a:r>
          </a:p>
          <a:p>
            <a:pPr eaLnBrk="1" hangingPunct="1"/>
            <a:endParaRPr lang="en-US" sz="2800" dirty="0" smtClean="0">
              <a:latin typeface="Calibri" pitchFamily="34" charset="0"/>
            </a:endParaRPr>
          </a:p>
          <a:p>
            <a:pPr eaLnBrk="1" hangingPunct="1"/>
            <a:endParaRPr lang="en-US" sz="2800" dirty="0" smtClean="0">
              <a:latin typeface="Calibri" pitchFamily="34" charset="0"/>
            </a:endParaRPr>
          </a:p>
        </p:txBody>
      </p:sp>
      <p:pic>
        <p:nvPicPr>
          <p:cNvPr id="1030" name="Picture 6"/>
          <p:cNvPicPr>
            <a:picLocks noChangeAspect="1" noChangeArrowheads="1"/>
          </p:cNvPicPr>
          <p:nvPr/>
        </p:nvPicPr>
        <p:blipFill>
          <a:blip r:embed="rId4" cstate="print"/>
          <a:srcRect/>
          <a:stretch>
            <a:fillRect/>
          </a:stretch>
        </p:blipFill>
        <p:spPr bwMode="auto">
          <a:xfrm>
            <a:off x="4343400" y="4343400"/>
            <a:ext cx="4333875" cy="19216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Calibri" pitchFamily="34" charset="0"/>
              </a:rPr>
              <a:t>Common Network Devices</a:t>
            </a:r>
            <a:endParaRPr lang="en-US" sz="2800" dirty="0" smtClean="0">
              <a:latin typeface="Segoe UI" pitchFamily="34" charset="0"/>
            </a:endParaRPr>
          </a:p>
        </p:txBody>
      </p:sp>
      <p:sp>
        <p:nvSpPr>
          <p:cNvPr id="4099" name="Rectangle 3"/>
          <p:cNvSpPr>
            <a:spLocks noGrp="1"/>
          </p:cNvSpPr>
          <p:nvPr>
            <p:ph type="body" sz="half" idx="4294967295"/>
          </p:nvPr>
        </p:nvSpPr>
        <p:spPr>
          <a:xfrm>
            <a:off x="152400" y="1066800"/>
            <a:ext cx="8763000" cy="5181600"/>
          </a:xfrm>
        </p:spPr>
        <p:txBody>
          <a:bodyPr/>
          <a:lstStyle/>
          <a:p>
            <a:pPr eaLnBrk="1" hangingPunct="1"/>
            <a:r>
              <a:rPr lang="en-US" sz="2800" dirty="0" smtClean="0">
                <a:latin typeface="Calibri" pitchFamily="34" charset="0"/>
              </a:rPr>
              <a:t>Wireless Access Point (WAP)</a:t>
            </a:r>
          </a:p>
          <a:p>
            <a:pPr lvl="1" eaLnBrk="1" hangingPunct="1"/>
            <a:r>
              <a:rPr lang="en-US" dirty="0" smtClean="0">
                <a:latin typeface="Calibri" pitchFamily="34" charset="0"/>
              </a:rPr>
              <a:t>Allows users to connect to a network without ‘wires’</a:t>
            </a:r>
          </a:p>
          <a:p>
            <a:pPr lvl="2" eaLnBrk="1" hangingPunct="1"/>
            <a:r>
              <a:rPr lang="en-US" dirty="0" smtClean="0">
                <a:latin typeface="Calibri" pitchFamily="34" charset="0"/>
              </a:rPr>
              <a:t>RF signals are used to communicate instead of physical wires</a:t>
            </a:r>
          </a:p>
          <a:p>
            <a:pPr lvl="1" eaLnBrk="1" hangingPunct="1"/>
            <a:r>
              <a:rPr lang="en-US" dirty="0" smtClean="0">
                <a:latin typeface="Calibri" pitchFamily="34" charset="0"/>
              </a:rPr>
              <a:t>Wireless access standards are broadly divided into 802.11a, 802.11b, and 802.11g</a:t>
            </a:r>
          </a:p>
          <a:p>
            <a:pPr eaLnBrk="1" hangingPunct="1"/>
            <a:r>
              <a:rPr lang="en-US" sz="2800" dirty="0" smtClean="0">
                <a:latin typeface="Calibri" pitchFamily="34" charset="0"/>
              </a:rPr>
              <a:t>Router </a:t>
            </a:r>
          </a:p>
          <a:p>
            <a:pPr lvl="1" eaLnBrk="1" hangingPunct="1"/>
            <a:r>
              <a:rPr lang="en-US" dirty="0" smtClean="0">
                <a:latin typeface="Calibri" pitchFamily="34" charset="0"/>
              </a:rPr>
              <a:t>Forwards data packets between networks; used to connect different networks and transfer packets between them</a:t>
            </a:r>
          </a:p>
          <a:p>
            <a:pPr eaLnBrk="1" hangingPunct="1"/>
            <a:r>
              <a:rPr lang="en-US" sz="2800" dirty="0" smtClean="0">
                <a:latin typeface="Calibri" pitchFamily="34" charset="0"/>
              </a:rPr>
              <a:t>Gateway</a:t>
            </a:r>
          </a:p>
          <a:p>
            <a:pPr lvl="1" eaLnBrk="1" hangingPunct="1"/>
            <a:r>
              <a:rPr lang="en-US" dirty="0" smtClean="0">
                <a:latin typeface="Calibri" pitchFamily="34" charset="0"/>
              </a:rPr>
              <a:t>Used to connect two different types of networks</a:t>
            </a:r>
          </a:p>
          <a:p>
            <a:pPr eaLnBrk="1" hangingPunct="1"/>
            <a:r>
              <a:rPr lang="en-US" sz="2800" dirty="0" smtClean="0">
                <a:latin typeface="Calibri" pitchFamily="34" charset="0"/>
              </a:rPr>
              <a:t>Modem</a:t>
            </a:r>
          </a:p>
          <a:p>
            <a:pPr lvl="1" eaLnBrk="1" hangingPunct="1"/>
            <a:r>
              <a:rPr lang="en-US" dirty="0" smtClean="0">
                <a:latin typeface="Calibri" pitchFamily="34" charset="0"/>
              </a:rPr>
              <a:t>Translates digital signals from a computer into analog signals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Protocols</a:t>
            </a:r>
          </a:p>
        </p:txBody>
      </p:sp>
      <p:sp>
        <p:nvSpPr>
          <p:cNvPr id="4099" name="Rectangle 3"/>
          <p:cNvSpPr>
            <a:spLocks noGrp="1"/>
          </p:cNvSpPr>
          <p:nvPr>
            <p:ph type="body" sz="half" idx="4294967295"/>
          </p:nvPr>
        </p:nvSpPr>
        <p:spPr>
          <a:xfrm>
            <a:off x="152400" y="1066800"/>
            <a:ext cx="8686800" cy="5181600"/>
          </a:xfrm>
        </p:spPr>
        <p:txBody>
          <a:bodyPr/>
          <a:lstStyle/>
          <a:p>
            <a:pPr eaLnBrk="1" hangingPunct="1"/>
            <a:r>
              <a:rPr lang="en-US" sz="2800" dirty="0" smtClean="0">
                <a:latin typeface="Calibri" pitchFamily="34" charset="0"/>
              </a:rPr>
              <a:t>Protocols</a:t>
            </a:r>
          </a:p>
          <a:p>
            <a:pPr lvl="1"/>
            <a:r>
              <a:rPr lang="en-US" dirty="0" smtClean="0">
                <a:latin typeface="Calibri" pitchFamily="34" charset="0"/>
                <a:cs typeface="Calibri" pitchFamily="34" charset="0"/>
              </a:rPr>
              <a:t>A set of rules that governs the communications between computers on a network</a:t>
            </a:r>
          </a:p>
          <a:p>
            <a:pPr lvl="1"/>
            <a:r>
              <a:rPr lang="en-US" dirty="0" smtClean="0">
                <a:latin typeface="Calibri" pitchFamily="34" charset="0"/>
                <a:cs typeface="Calibri" pitchFamily="34" charset="0"/>
              </a:rPr>
              <a:t>Not hardware (cable, routers, etc.); rather what makes all the hardware function together and allows it communicate</a:t>
            </a:r>
          </a:p>
          <a:p>
            <a:pPr eaLnBrk="1" hangingPunct="1"/>
            <a:r>
              <a:rPr lang="en-US" dirty="0" smtClean="0">
                <a:latin typeface="Calibri" pitchFamily="34" charset="0"/>
                <a:cs typeface="Calibri" pitchFamily="34" charset="0"/>
              </a:rPr>
              <a:t>Internet Protocol (IP)</a:t>
            </a:r>
          </a:p>
          <a:p>
            <a:pPr lvl="1" eaLnBrk="1" hangingPunct="1"/>
            <a:r>
              <a:rPr lang="en-US" dirty="0" smtClean="0">
                <a:latin typeface="Calibri" pitchFamily="34" charset="0"/>
                <a:cs typeface="Calibri" pitchFamily="34" charset="0"/>
              </a:rPr>
              <a:t>A set of related network protocols (TCP, UDP, HTTP, FTP, ARP, ICMP) used to move data around the Internet and other networks</a:t>
            </a:r>
          </a:p>
          <a:p>
            <a:r>
              <a:rPr lang="en-US" dirty="0" smtClean="0">
                <a:latin typeface="Calibri" pitchFamily="34" charset="0"/>
                <a:cs typeface="Calibri" pitchFamily="34" charset="0"/>
              </a:rPr>
              <a:t>Protocols allow the following to occur</a:t>
            </a:r>
          </a:p>
          <a:p>
            <a:pPr lvl="1"/>
            <a:r>
              <a:rPr lang="en-US" dirty="0" smtClean="0">
                <a:latin typeface="Calibri" pitchFamily="34" charset="0"/>
                <a:cs typeface="Calibri" pitchFamily="34" charset="0"/>
              </a:rPr>
              <a:t>Streaming video or music online (UDP)</a:t>
            </a:r>
          </a:p>
          <a:p>
            <a:pPr lvl="1"/>
            <a:r>
              <a:rPr lang="en-US" dirty="0" smtClean="0">
                <a:latin typeface="Calibri" pitchFamily="34" charset="0"/>
                <a:cs typeface="Calibri" pitchFamily="34" charset="0"/>
              </a:rPr>
              <a:t>Changes </a:t>
            </a:r>
            <a:r>
              <a:rPr lang="en-US" dirty="0" smtClean="0">
                <a:latin typeface="Calibri" pitchFamily="34" charset="0"/>
                <a:cs typeface="Calibri" pitchFamily="34" charset="0"/>
                <a:hlinkClick r:id="rId3"/>
              </a:rPr>
              <a:t>www.google.com</a:t>
            </a:r>
            <a:r>
              <a:rPr lang="en-US" dirty="0" smtClean="0">
                <a:latin typeface="Calibri" pitchFamily="34" charset="0"/>
                <a:cs typeface="Calibri" pitchFamily="34" charset="0"/>
              </a:rPr>
              <a:t>  to 74.125.45.99</a:t>
            </a:r>
          </a:p>
          <a:p>
            <a:pPr lvl="2">
              <a:buNone/>
            </a:pPr>
            <a:r>
              <a:rPr lang="en-US" sz="2000" dirty="0" smtClean="0">
                <a:latin typeface="Calibri" pitchFamily="34" charset="0"/>
                <a:cs typeface="Calibri" pitchFamily="34" charset="0"/>
              </a:rPr>
              <a:t>(DNS)</a:t>
            </a:r>
          </a:p>
          <a:p>
            <a:pPr lvl="1" eaLnBrk="1" hangingPunct="1"/>
            <a:r>
              <a:rPr lang="en-US" dirty="0" smtClean="0">
                <a:latin typeface="Calibri" pitchFamily="34" charset="0"/>
                <a:cs typeface="Calibri" pitchFamily="34" charset="0"/>
              </a:rPr>
              <a:t>Safely  perform transactions online (SSL)</a:t>
            </a:r>
          </a:p>
          <a:p>
            <a:pPr lvl="1" eaLnBrk="1" hangingPunct="1"/>
            <a:r>
              <a:rPr lang="en-US" dirty="0" smtClean="0">
                <a:latin typeface="Calibri" pitchFamily="34" charset="0"/>
                <a:cs typeface="Calibri" pitchFamily="34" charset="0"/>
              </a:rPr>
              <a:t>Chat online (IRC)</a:t>
            </a:r>
          </a:p>
        </p:txBody>
      </p:sp>
      <p:pic>
        <p:nvPicPr>
          <p:cNvPr id="3074" name="Picture 2"/>
          <p:cNvPicPr>
            <a:picLocks noChangeAspect="1" noChangeArrowheads="1"/>
          </p:cNvPicPr>
          <p:nvPr/>
        </p:nvPicPr>
        <p:blipFill>
          <a:blip r:embed="rId4" cstate="print"/>
          <a:srcRect/>
          <a:stretch>
            <a:fillRect/>
          </a:stretch>
        </p:blipFill>
        <p:spPr bwMode="auto">
          <a:xfrm>
            <a:off x="5791200" y="4007722"/>
            <a:ext cx="2762250" cy="22025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Protocols</a:t>
            </a:r>
            <a:endParaRPr lang="en-US" dirty="0">
              <a:latin typeface="Calibri" pitchFamily="34" charset="0"/>
              <a:cs typeface="Calibri" pitchFamily="34" charset="0"/>
            </a:endParaRPr>
          </a:p>
        </p:txBody>
      </p:sp>
      <p:sp>
        <p:nvSpPr>
          <p:cNvPr id="3" name="Content Placeholder 2"/>
          <p:cNvSpPr>
            <a:spLocks noGrp="1"/>
          </p:cNvSpPr>
          <p:nvPr>
            <p:ph idx="1"/>
          </p:nvPr>
        </p:nvSpPr>
        <p:spPr/>
        <p:txBody>
          <a:bodyPr/>
          <a:lstStyle/>
          <a:p>
            <a:pPr eaLnBrk="1" hangingPunct="1"/>
            <a:r>
              <a:rPr lang="en-US" dirty="0" smtClean="0">
                <a:latin typeface="Calibri" pitchFamily="34" charset="0"/>
                <a:cs typeface="Calibri" pitchFamily="34" charset="0"/>
              </a:rPr>
              <a:t>TCP/IP – Transmission Control Protocol/Internet Protocol </a:t>
            </a:r>
          </a:p>
          <a:p>
            <a:pPr lvl="1" eaLnBrk="1" hangingPunct="1"/>
            <a:r>
              <a:rPr lang="en-US" dirty="0" smtClean="0">
                <a:latin typeface="Calibri" pitchFamily="34" charset="0"/>
              </a:rPr>
              <a:t>Most commonly used protocol for Internet communication</a:t>
            </a:r>
          </a:p>
          <a:p>
            <a:r>
              <a:rPr lang="en-US" dirty="0" smtClean="0">
                <a:latin typeface="Calibri" pitchFamily="34" charset="0"/>
              </a:rPr>
              <a:t>IP Addressing</a:t>
            </a:r>
          </a:p>
          <a:p>
            <a:pPr lvl="1" eaLnBrk="1" hangingPunct="1"/>
            <a:r>
              <a:rPr lang="en-US" dirty="0" smtClean="0">
                <a:latin typeface="Calibri" pitchFamily="34" charset="0"/>
              </a:rPr>
              <a:t>The IP address uniquely identifies computers on a TCP/IP network</a:t>
            </a:r>
          </a:p>
          <a:p>
            <a:pPr lvl="1"/>
            <a:r>
              <a:rPr lang="en-US" dirty="0" smtClean="0">
                <a:latin typeface="Calibri" pitchFamily="34" charset="0"/>
              </a:rPr>
              <a:t>Every “node” (client, server, router) on a network has to have a unique IP address (192.168.1.15 for example)</a:t>
            </a:r>
          </a:p>
          <a:p>
            <a:pPr eaLnBrk="1" hangingPunct="1"/>
            <a:r>
              <a:rPr lang="en-US" dirty="0" smtClean="0">
                <a:latin typeface="Calibri" pitchFamily="34" charset="0"/>
                <a:cs typeface="Calibri" pitchFamily="34" charset="0"/>
              </a:rPr>
              <a:t>UDP - User Datagram Protocol</a:t>
            </a:r>
          </a:p>
          <a:p>
            <a:pPr lvl="1" eaLnBrk="1" hangingPunct="1"/>
            <a:r>
              <a:rPr lang="en-US" dirty="0" smtClean="0">
                <a:latin typeface="Calibri" pitchFamily="34" charset="0"/>
                <a:cs typeface="Calibri" pitchFamily="34" charset="0"/>
              </a:rPr>
              <a:t>A connectionless service</a:t>
            </a:r>
          </a:p>
          <a:p>
            <a:pPr lvl="1" eaLnBrk="1" hangingPunct="1"/>
            <a:r>
              <a:rPr lang="en-US" dirty="0" smtClean="0">
                <a:latin typeface="Calibri" pitchFamily="34" charset="0"/>
                <a:cs typeface="Calibri" pitchFamily="34" charset="0"/>
              </a:rPr>
              <a:t>Main alternative to TCP</a:t>
            </a:r>
          </a:p>
          <a:p>
            <a:pPr eaLnBrk="1" hangingPunct="1"/>
            <a:r>
              <a:rPr lang="en-US" dirty="0" smtClean="0">
                <a:latin typeface="Calibri" pitchFamily="34" charset="0"/>
                <a:cs typeface="Calibri" pitchFamily="34" charset="0"/>
              </a:rPr>
              <a:t>DNS - Domain Name System </a:t>
            </a:r>
          </a:p>
          <a:p>
            <a:pPr lvl="1" eaLnBrk="1" hangingPunct="1"/>
            <a:r>
              <a:rPr lang="en-US" dirty="0" smtClean="0">
                <a:latin typeface="Calibri" pitchFamily="34" charset="0"/>
                <a:cs typeface="Calibri" pitchFamily="34" charset="0"/>
              </a:rPr>
              <a:t>Translates network address (such as IP addresses) into terms understood by humans (such as Domain Names) and vice-versa </a:t>
            </a:r>
          </a:p>
          <a:p>
            <a:pPr eaLnBrk="1" hangingPunct="1"/>
            <a:endParaRPr lang="en-US" dirty="0" smtClean="0">
              <a:latin typeface="Calibri" pitchFamily="34" charset="0"/>
              <a:cs typeface="Calibri" pitchFamily="34" charset="0"/>
            </a:endParaRPr>
          </a:p>
          <a:p>
            <a:endParaRPr lang="en-US" dirty="0" smtClean="0">
              <a:latin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Protocols</a:t>
            </a:r>
          </a:p>
        </p:txBody>
      </p:sp>
      <p:sp>
        <p:nvSpPr>
          <p:cNvPr id="4099" name="Rectangle 3"/>
          <p:cNvSpPr>
            <a:spLocks noGrp="1"/>
          </p:cNvSpPr>
          <p:nvPr>
            <p:ph type="body" sz="half" idx="4294967295"/>
          </p:nvPr>
        </p:nvSpPr>
        <p:spPr>
          <a:xfrm>
            <a:off x="152400" y="990600"/>
            <a:ext cx="8610600" cy="5257800"/>
          </a:xfrm>
        </p:spPr>
        <p:txBody>
          <a:bodyPr/>
          <a:lstStyle/>
          <a:p>
            <a:pPr eaLnBrk="1" hangingPunct="1"/>
            <a:r>
              <a:rPr lang="en-US" dirty="0" smtClean="0">
                <a:latin typeface="Calibri" pitchFamily="34" charset="0"/>
                <a:cs typeface="Calibri" pitchFamily="34" charset="0"/>
              </a:rPr>
              <a:t>DHCP - Dynamic Host Configuration Protocol</a:t>
            </a:r>
          </a:p>
          <a:p>
            <a:pPr lvl="1" eaLnBrk="1" hangingPunct="1"/>
            <a:r>
              <a:rPr lang="en-US" dirty="0" smtClean="0">
                <a:latin typeface="Calibri" pitchFamily="34" charset="0"/>
                <a:cs typeface="Calibri" pitchFamily="34" charset="0"/>
              </a:rPr>
              <a:t>Can automatically assign Internet addresses to computers and users </a:t>
            </a:r>
          </a:p>
          <a:p>
            <a:pPr eaLnBrk="1" hangingPunct="1"/>
            <a:r>
              <a:rPr lang="en-US" dirty="0" smtClean="0">
                <a:latin typeface="Calibri" pitchFamily="34" charset="0"/>
                <a:cs typeface="Calibri" pitchFamily="34" charset="0"/>
              </a:rPr>
              <a:t>FTP - File Transfer Protocol</a:t>
            </a:r>
          </a:p>
          <a:p>
            <a:pPr lvl="1" eaLnBrk="1" hangingPunct="1"/>
            <a:r>
              <a:rPr lang="en-US" dirty="0" smtClean="0">
                <a:latin typeface="Calibri" pitchFamily="34" charset="0"/>
                <a:cs typeface="Calibri" pitchFamily="34" charset="0"/>
              </a:rPr>
              <a:t>A protocol that is used to transfer and manipulate files over the network</a:t>
            </a:r>
          </a:p>
          <a:p>
            <a:pPr eaLnBrk="1" hangingPunct="1"/>
            <a:r>
              <a:rPr lang="en-US" dirty="0" smtClean="0">
                <a:latin typeface="Calibri" pitchFamily="34" charset="0"/>
                <a:cs typeface="Calibri" pitchFamily="34" charset="0"/>
              </a:rPr>
              <a:t>HTTP - HyperText Transfer Protocol </a:t>
            </a:r>
          </a:p>
          <a:p>
            <a:pPr lvl="1" eaLnBrk="1" hangingPunct="1"/>
            <a:r>
              <a:rPr lang="en-US" dirty="0" smtClean="0">
                <a:latin typeface="Calibri" pitchFamily="34" charset="0"/>
                <a:cs typeface="Calibri" pitchFamily="34" charset="0"/>
              </a:rPr>
              <a:t>An Internet-based protocol for sending and receiving web pages </a:t>
            </a:r>
          </a:p>
          <a:p>
            <a:pPr eaLnBrk="1" hangingPunct="1"/>
            <a:r>
              <a:rPr lang="en-US" dirty="0" smtClean="0">
                <a:latin typeface="Calibri" pitchFamily="34" charset="0"/>
                <a:cs typeface="Calibri" pitchFamily="34" charset="0"/>
              </a:rPr>
              <a:t>HTTPS - </a:t>
            </a:r>
            <a:r>
              <a:rPr lang="en-US" dirty="0" err="1" smtClean="0">
                <a:latin typeface="Calibri" pitchFamily="34" charset="0"/>
                <a:cs typeface="Calibri" pitchFamily="34" charset="0"/>
              </a:rPr>
              <a:t>HyperText</a:t>
            </a:r>
            <a:r>
              <a:rPr lang="en-US" dirty="0" smtClean="0">
                <a:latin typeface="Calibri" pitchFamily="34" charset="0"/>
                <a:cs typeface="Calibri" pitchFamily="34" charset="0"/>
              </a:rPr>
              <a:t> Transfer Protocol Secure</a:t>
            </a:r>
          </a:p>
          <a:p>
            <a:pPr lvl="1" eaLnBrk="1" hangingPunct="1"/>
            <a:r>
              <a:rPr lang="en-US" dirty="0" smtClean="0">
                <a:latin typeface="Calibri" pitchFamily="34" charset="0"/>
                <a:cs typeface="Calibri" pitchFamily="34" charset="0"/>
              </a:rPr>
              <a:t>An Internet-based protocol for sending and receiving WebPages securely</a:t>
            </a:r>
          </a:p>
          <a:p>
            <a:pPr eaLnBrk="1" hangingPunct="1"/>
            <a:r>
              <a:rPr lang="en-US" dirty="0" smtClean="0">
                <a:latin typeface="Calibri" pitchFamily="34" charset="0"/>
                <a:cs typeface="Calibri" pitchFamily="34" charset="0"/>
              </a:rPr>
              <a:t>IMAP - Internet Message Access Protocol </a:t>
            </a:r>
          </a:p>
          <a:p>
            <a:pPr lvl="1" eaLnBrk="1" hangingPunct="1"/>
            <a:r>
              <a:rPr lang="en-US" dirty="0" smtClean="0">
                <a:latin typeface="Calibri" pitchFamily="34" charset="0"/>
                <a:cs typeface="Calibri" pitchFamily="34" charset="0"/>
              </a:rPr>
              <a:t>A protocol for e-mail messages on the Internet</a:t>
            </a:r>
          </a:p>
          <a:p>
            <a:pPr eaLnBrk="1" hangingPunct="1"/>
            <a:endParaRPr lang="en-US" sz="2800" dirty="0" smtClean="0">
              <a:latin typeface="Calibri" pitchFamily="34" charset="0"/>
            </a:endParaRPr>
          </a:p>
        </p:txBody>
      </p:sp>
      <p:pic>
        <p:nvPicPr>
          <p:cNvPr id="2051" name="Picture 3"/>
          <p:cNvPicPr>
            <a:picLocks noChangeAspect="1" noChangeArrowheads="1"/>
          </p:cNvPicPr>
          <p:nvPr/>
        </p:nvPicPr>
        <p:blipFill>
          <a:blip r:embed="rId3" cstate="print"/>
          <a:srcRect/>
          <a:stretch>
            <a:fillRect/>
          </a:stretch>
        </p:blipFill>
        <p:spPr bwMode="auto">
          <a:xfrm>
            <a:off x="2286000" y="4953000"/>
            <a:ext cx="4343400" cy="15641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srcRect/>
          <a:stretch>
            <a:fillRect/>
          </a:stretch>
        </p:blipFill>
        <p:spPr bwMode="auto">
          <a:xfrm>
            <a:off x="5665926" y="3581400"/>
            <a:ext cx="3197811" cy="2714625"/>
          </a:xfrm>
          <a:prstGeom prst="rect">
            <a:avLst/>
          </a:prstGeom>
          <a:noFill/>
          <a:ln w="9525">
            <a:noFill/>
            <a:miter lim="800000"/>
            <a:headEnd/>
            <a:tailEnd/>
          </a:ln>
        </p:spPr>
      </p:pic>
      <p:sp>
        <p:nvSpPr>
          <p:cNvPr id="409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Protocols</a:t>
            </a:r>
          </a:p>
        </p:txBody>
      </p:sp>
      <p:sp>
        <p:nvSpPr>
          <p:cNvPr id="4099" name="Rectangle 3"/>
          <p:cNvSpPr>
            <a:spLocks noGrp="1"/>
          </p:cNvSpPr>
          <p:nvPr>
            <p:ph type="body" sz="half" idx="4294967295"/>
          </p:nvPr>
        </p:nvSpPr>
        <p:spPr>
          <a:xfrm>
            <a:off x="152400" y="990600"/>
            <a:ext cx="8458200" cy="5257800"/>
          </a:xfrm>
        </p:spPr>
        <p:txBody>
          <a:bodyPr/>
          <a:lstStyle/>
          <a:p>
            <a:pPr eaLnBrk="1" hangingPunct="1"/>
            <a:r>
              <a:rPr lang="en-US" dirty="0" smtClean="0">
                <a:latin typeface="Calibri" pitchFamily="34" charset="0"/>
                <a:cs typeface="Calibri" pitchFamily="34" charset="0"/>
              </a:rPr>
              <a:t>IRC - Internet Relay Chat </a:t>
            </a:r>
          </a:p>
          <a:p>
            <a:pPr lvl="1" eaLnBrk="1" hangingPunct="1"/>
            <a:r>
              <a:rPr lang="en-US" dirty="0" smtClean="0">
                <a:latin typeface="Calibri" pitchFamily="34" charset="0"/>
                <a:cs typeface="Calibri" pitchFamily="34" charset="0"/>
              </a:rPr>
              <a:t>A protocol used for Internet chat and other communications </a:t>
            </a:r>
          </a:p>
          <a:p>
            <a:pPr eaLnBrk="1" hangingPunct="1"/>
            <a:r>
              <a:rPr lang="en-US" dirty="0" smtClean="0">
                <a:latin typeface="Calibri" pitchFamily="34" charset="0"/>
                <a:cs typeface="Calibri" pitchFamily="34" charset="0"/>
              </a:rPr>
              <a:t>POP3 - Post Office protocol Version 3</a:t>
            </a:r>
          </a:p>
          <a:p>
            <a:pPr lvl="1" eaLnBrk="1" hangingPunct="1"/>
            <a:r>
              <a:rPr lang="en-US" dirty="0" smtClean="0">
                <a:latin typeface="Calibri" pitchFamily="34" charset="0"/>
                <a:cs typeface="Calibri" pitchFamily="34" charset="0"/>
              </a:rPr>
              <a:t>A protocol used by e-mail clients to retrieve messages from remote servers </a:t>
            </a:r>
          </a:p>
          <a:p>
            <a:pPr eaLnBrk="1" hangingPunct="1"/>
            <a:r>
              <a:rPr lang="en-US" dirty="0" smtClean="0">
                <a:latin typeface="Calibri" pitchFamily="34" charset="0"/>
                <a:cs typeface="Calibri" pitchFamily="34" charset="0"/>
              </a:rPr>
              <a:t>SMTP - Simple Mail Transfer Protocol </a:t>
            </a:r>
          </a:p>
          <a:p>
            <a:pPr lvl="1" eaLnBrk="1" hangingPunct="1"/>
            <a:r>
              <a:rPr lang="en-US" dirty="0" smtClean="0">
                <a:latin typeface="Calibri" pitchFamily="34" charset="0"/>
                <a:cs typeface="Calibri" pitchFamily="34" charset="0"/>
              </a:rPr>
              <a:t>A protocol for e-mail messages on the Internet </a:t>
            </a:r>
          </a:p>
          <a:p>
            <a:pPr eaLnBrk="1" hangingPunct="1"/>
            <a:r>
              <a:rPr lang="en-US" dirty="0" smtClean="0">
                <a:latin typeface="Calibri" pitchFamily="34" charset="0"/>
                <a:cs typeface="Calibri" pitchFamily="34" charset="0"/>
              </a:rPr>
              <a:t>ARP – Address Resolution Protocol</a:t>
            </a:r>
          </a:p>
          <a:p>
            <a:pPr lvl="1" eaLnBrk="1" hangingPunct="1"/>
            <a:r>
              <a:rPr lang="en-US" dirty="0" smtClean="0">
                <a:latin typeface="Calibri" pitchFamily="34" charset="0"/>
                <a:cs typeface="Calibri" pitchFamily="34" charset="0"/>
              </a:rPr>
              <a:t>Converts an IP address to its corresponding </a:t>
            </a:r>
          </a:p>
          <a:p>
            <a:pPr lvl="1" eaLnBrk="1" hangingPunct="1">
              <a:buNone/>
            </a:pPr>
            <a:r>
              <a:rPr lang="en-US" dirty="0" smtClean="0">
                <a:latin typeface="Calibri" pitchFamily="34" charset="0"/>
                <a:cs typeface="Calibri" pitchFamily="34" charset="0"/>
              </a:rPr>
              <a:t>	physical network address</a:t>
            </a:r>
          </a:p>
          <a:p>
            <a:pPr eaLnBrk="1" hangingPunct="1"/>
            <a:endParaRPr lang="en-US" dirty="0" smtClean="0">
              <a:latin typeface="Calibri" pitchFamily="34" charset="0"/>
              <a:cs typeface="Calibri" pitchFamily="34" charset="0"/>
            </a:endParaRPr>
          </a:p>
          <a:p>
            <a:pPr lvl="1" eaLnBrk="1" hangingPunct="1"/>
            <a:endParaRPr lang="en-US" dirty="0" smtClean="0">
              <a:latin typeface="Calibri" pitchFamily="34" charset="0"/>
              <a:cs typeface="Calibri" pitchFamily="34" charset="0"/>
            </a:endParaRPr>
          </a:p>
          <a:p>
            <a:pPr eaLnBrk="1" hangingPunct="1"/>
            <a:endParaRPr lang="en-US" dirty="0" smtClean="0">
              <a:latin typeface="Calibri" pitchFamily="34" charset="0"/>
              <a:cs typeface="Calibri" pitchFamily="34" charset="0"/>
            </a:endParaRPr>
          </a:p>
          <a:p>
            <a:pPr eaLnBrk="1" hangingPunct="1"/>
            <a:endParaRPr lang="en-US" sz="2800" dirty="0" smtClean="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Protocols</a:t>
            </a:r>
            <a:endParaRPr lang="en-US" dirty="0">
              <a:latin typeface="Calibri" pitchFamily="34" charset="0"/>
              <a:cs typeface="Calibri" pitchFamily="34" charset="0"/>
            </a:endParaRPr>
          </a:p>
        </p:txBody>
      </p:sp>
      <p:sp>
        <p:nvSpPr>
          <p:cNvPr id="3" name="Content Placeholder 2"/>
          <p:cNvSpPr>
            <a:spLocks noGrp="1"/>
          </p:cNvSpPr>
          <p:nvPr>
            <p:ph idx="1"/>
          </p:nvPr>
        </p:nvSpPr>
        <p:spPr/>
        <p:txBody>
          <a:bodyPr/>
          <a:lstStyle/>
          <a:p>
            <a:pPr eaLnBrk="1" hangingPunct="1"/>
            <a:r>
              <a:rPr lang="en-US" dirty="0" smtClean="0">
                <a:latin typeface="Calibri" pitchFamily="34" charset="0"/>
                <a:cs typeface="Calibri" pitchFamily="34" charset="0"/>
              </a:rPr>
              <a:t>SNMP - Simple Network Management Protocol</a:t>
            </a:r>
          </a:p>
          <a:p>
            <a:pPr lvl="1" eaLnBrk="1" hangingPunct="1"/>
            <a:r>
              <a:rPr lang="en-US" dirty="0" smtClean="0">
                <a:latin typeface="Calibri" pitchFamily="34" charset="0"/>
                <a:cs typeface="Calibri" pitchFamily="34" charset="0"/>
              </a:rPr>
              <a:t>A standard TCP/IP protocol used to monitor and map network availability, performance, and error rates</a:t>
            </a:r>
          </a:p>
          <a:p>
            <a:pPr eaLnBrk="1" hangingPunct="1"/>
            <a:r>
              <a:rPr lang="en-US" dirty="0" smtClean="0">
                <a:latin typeface="Calibri" pitchFamily="34" charset="0"/>
                <a:cs typeface="Calibri" pitchFamily="34" charset="0"/>
              </a:rPr>
              <a:t>Telnet </a:t>
            </a:r>
          </a:p>
          <a:p>
            <a:pPr lvl="1" eaLnBrk="1" hangingPunct="1"/>
            <a:r>
              <a:rPr lang="en-US" dirty="0" smtClean="0">
                <a:latin typeface="Calibri" pitchFamily="34" charset="0"/>
                <a:cs typeface="Calibri" pitchFamily="34" charset="0"/>
              </a:rPr>
              <a:t>A remote terminal access protocol</a:t>
            </a:r>
          </a:p>
          <a:p>
            <a:pPr eaLnBrk="1" hangingPunct="1"/>
            <a:r>
              <a:rPr lang="en-US" dirty="0" smtClean="0">
                <a:latin typeface="Calibri" pitchFamily="34" charset="0"/>
                <a:cs typeface="Calibri" pitchFamily="34" charset="0"/>
              </a:rPr>
              <a:t>SSH – Secure Shell</a:t>
            </a:r>
          </a:p>
          <a:p>
            <a:pPr lvl="1" eaLnBrk="1" hangingPunct="1"/>
            <a:r>
              <a:rPr lang="en-US" dirty="0" smtClean="0">
                <a:latin typeface="Calibri" pitchFamily="34" charset="0"/>
                <a:cs typeface="Calibri" pitchFamily="34" charset="0"/>
              </a:rPr>
              <a:t>A  secure remote terminal access protocol</a:t>
            </a:r>
          </a:p>
          <a:p>
            <a:pPr eaLnBrk="1" hangingPunct="1"/>
            <a:r>
              <a:rPr lang="en-US" dirty="0" smtClean="0">
                <a:latin typeface="Calibri" pitchFamily="34" charset="0"/>
                <a:cs typeface="Calibri" pitchFamily="34" charset="0"/>
              </a:rPr>
              <a:t>SSL - Secure Sockets Layer</a:t>
            </a:r>
          </a:p>
          <a:p>
            <a:pPr lvl="1" eaLnBrk="1" hangingPunct="1"/>
            <a:r>
              <a:rPr lang="en-US" dirty="0" smtClean="0">
                <a:latin typeface="Calibri" pitchFamily="34" charset="0"/>
                <a:cs typeface="Calibri" pitchFamily="34" charset="0"/>
              </a:rPr>
              <a:t>A security protocol to enable Web sites to pass sensitive information securely in an encrypted format</a:t>
            </a:r>
          </a:p>
          <a:p>
            <a:pPr eaLnBrk="1" hangingPunct="1"/>
            <a:r>
              <a:rPr lang="en-US" dirty="0" smtClean="0">
                <a:latin typeface="Calibri" pitchFamily="34" charset="0"/>
                <a:cs typeface="Calibri" pitchFamily="34" charset="0"/>
              </a:rPr>
              <a:t>LDAP - Lightweight Directory Access Protocol</a:t>
            </a:r>
          </a:p>
          <a:p>
            <a:pPr lvl="1" eaLnBrk="1" hangingPunct="1"/>
            <a:r>
              <a:rPr lang="en-US" dirty="0" smtClean="0">
                <a:latin typeface="Calibri" pitchFamily="34" charset="0"/>
                <a:cs typeface="Calibri" pitchFamily="34" charset="0"/>
              </a:rPr>
              <a:t>A network protocol and a standard architecture for organizing the directory data</a:t>
            </a:r>
          </a:p>
        </p:txBody>
      </p:sp>
      <p:pic>
        <p:nvPicPr>
          <p:cNvPr id="5123" name="Picture 3"/>
          <p:cNvPicPr>
            <a:picLocks noChangeAspect="1" noChangeArrowheads="1"/>
          </p:cNvPicPr>
          <p:nvPr/>
        </p:nvPicPr>
        <p:blipFill>
          <a:blip r:embed="rId3" cstate="print"/>
          <a:srcRect/>
          <a:stretch>
            <a:fillRect/>
          </a:stretch>
        </p:blipFill>
        <p:spPr bwMode="auto">
          <a:xfrm>
            <a:off x="5715000" y="1981200"/>
            <a:ext cx="2882053" cy="21145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dirty="0" smtClean="0">
                <a:latin typeface="Segoe UI" pitchFamily="34" charset="0"/>
              </a:rPr>
              <a:t>TCP</a:t>
            </a:r>
          </a:p>
        </p:txBody>
      </p:sp>
      <p:sp>
        <p:nvSpPr>
          <p:cNvPr id="14339" name="Rectangle 3"/>
          <p:cNvSpPr>
            <a:spLocks noGrp="1"/>
          </p:cNvSpPr>
          <p:nvPr>
            <p:ph type="body" idx="4294967295"/>
          </p:nvPr>
        </p:nvSpPr>
        <p:spPr>
          <a:xfrm>
            <a:off x="228600" y="914400"/>
            <a:ext cx="8686800" cy="5562600"/>
          </a:xfrm>
        </p:spPr>
        <p:txBody>
          <a:bodyPr/>
          <a:lstStyle/>
          <a:p>
            <a:pPr eaLnBrk="1" hangingPunct="1"/>
            <a:r>
              <a:rPr lang="en-US" dirty="0" smtClean="0">
                <a:latin typeface="Calibri" pitchFamily="34" charset="0"/>
              </a:rPr>
              <a:t>Most communications are handled using TCP</a:t>
            </a:r>
          </a:p>
          <a:p>
            <a:pPr eaLnBrk="1" hangingPunct="1"/>
            <a:r>
              <a:rPr lang="en-US" dirty="0" smtClean="0">
                <a:latin typeface="Calibri" pitchFamily="34" charset="0"/>
              </a:rPr>
              <a:t>TCP is reliable</a:t>
            </a:r>
          </a:p>
          <a:p>
            <a:pPr lvl="1" eaLnBrk="1" hangingPunct="1"/>
            <a:r>
              <a:rPr lang="en-US" dirty="0" smtClean="0">
                <a:latin typeface="Calibri" pitchFamily="34" charset="0"/>
              </a:rPr>
              <a:t>Acknowledgements indicate delivery of data</a:t>
            </a:r>
          </a:p>
          <a:p>
            <a:pPr lvl="1" eaLnBrk="1" hangingPunct="1"/>
            <a:r>
              <a:rPr lang="en-US" dirty="0" smtClean="0">
                <a:latin typeface="Calibri" pitchFamily="34" charset="0"/>
              </a:rPr>
              <a:t>Checksums are used to detect corrupted data</a:t>
            </a:r>
          </a:p>
          <a:p>
            <a:pPr lvl="1" eaLnBrk="1" hangingPunct="1"/>
            <a:r>
              <a:rPr lang="en-US" dirty="0" smtClean="0">
                <a:latin typeface="Calibri" pitchFamily="34" charset="0"/>
              </a:rPr>
              <a:t>Sequence numbers detect missing, or </a:t>
            </a:r>
            <a:r>
              <a:rPr lang="en-US" dirty="0" err="1" smtClean="0">
                <a:latin typeface="Calibri" pitchFamily="34" charset="0"/>
              </a:rPr>
              <a:t>mis</a:t>
            </a:r>
            <a:r>
              <a:rPr lang="en-US" dirty="0" smtClean="0">
                <a:latin typeface="Calibri" pitchFamily="34" charset="0"/>
              </a:rPr>
              <a:t>-sequenced data</a:t>
            </a:r>
          </a:p>
          <a:p>
            <a:pPr lvl="1" eaLnBrk="1" hangingPunct="1"/>
            <a:r>
              <a:rPr lang="en-US" dirty="0" smtClean="0">
                <a:latin typeface="Calibri" pitchFamily="34" charset="0"/>
              </a:rPr>
              <a:t>Corrupted data is retransmitted after a timeout</a:t>
            </a:r>
          </a:p>
          <a:p>
            <a:pPr lvl="1" eaLnBrk="1" hangingPunct="1"/>
            <a:r>
              <a:rPr lang="en-US" dirty="0" err="1" smtClean="0">
                <a:latin typeface="Calibri" pitchFamily="34" charset="0"/>
              </a:rPr>
              <a:t>Mis</a:t>
            </a:r>
            <a:r>
              <a:rPr lang="en-US" dirty="0" smtClean="0">
                <a:latin typeface="Calibri" pitchFamily="34" charset="0"/>
              </a:rPr>
              <a:t>-sequenced data is re-sequenced</a:t>
            </a:r>
          </a:p>
          <a:p>
            <a:pPr lvl="1" eaLnBrk="1" hangingPunct="1"/>
            <a:r>
              <a:rPr lang="en-US" dirty="0" smtClean="0">
                <a:latin typeface="Calibri" pitchFamily="34" charset="0"/>
              </a:rPr>
              <a:t>Flow control prevents over-run of receiver</a:t>
            </a:r>
          </a:p>
          <a:p>
            <a:pPr lvl="1" eaLnBrk="1" hangingPunct="1"/>
            <a:r>
              <a:rPr lang="en-US" dirty="0" smtClean="0">
                <a:latin typeface="Calibri" pitchFamily="34" charset="0"/>
              </a:rPr>
              <a:t>Uses </a:t>
            </a:r>
            <a:r>
              <a:rPr lang="en-US" i="1" dirty="0" smtClean="0">
                <a:latin typeface="Calibri" pitchFamily="34" charset="0"/>
              </a:rPr>
              <a:t>congestion control</a:t>
            </a:r>
            <a:r>
              <a:rPr lang="en-US" dirty="0" smtClean="0">
                <a:latin typeface="Calibri" pitchFamily="34" charset="0"/>
              </a:rPr>
              <a:t> to share network capacity among users</a:t>
            </a:r>
          </a:p>
          <a:p>
            <a:pPr lvl="1" eaLnBrk="1" hangingPunct="1"/>
            <a:r>
              <a:rPr lang="en-US" dirty="0" smtClean="0">
                <a:latin typeface="Calibri" pitchFamily="34" charset="0"/>
              </a:rPr>
              <a:t>TCP is </a:t>
            </a:r>
            <a:r>
              <a:rPr lang="en-US" i="1" dirty="0" smtClean="0">
                <a:latin typeface="Calibri" pitchFamily="34" charset="0"/>
              </a:rPr>
              <a:t>connection-oriented</a:t>
            </a:r>
          </a:p>
          <a:p>
            <a:pPr eaLnBrk="1" hangingPunct="1"/>
            <a:r>
              <a:rPr lang="en-US" dirty="0" smtClean="0">
                <a:latin typeface="Calibri" pitchFamily="34" charset="0"/>
              </a:rPr>
              <a:t>Commonly used for</a:t>
            </a:r>
          </a:p>
          <a:p>
            <a:pPr lvl="1" eaLnBrk="1" hangingPunct="1"/>
            <a:r>
              <a:rPr lang="en-US" dirty="0" smtClean="0">
                <a:latin typeface="Calibri" pitchFamily="34" charset="0"/>
              </a:rPr>
              <a:t>World Wide Web</a:t>
            </a:r>
          </a:p>
          <a:p>
            <a:pPr lvl="1" eaLnBrk="1" hangingPunct="1"/>
            <a:r>
              <a:rPr lang="en-US" dirty="0" smtClean="0">
                <a:latin typeface="Calibri" pitchFamily="34" charset="0"/>
              </a:rPr>
              <a:t>E-mail</a:t>
            </a:r>
          </a:p>
          <a:p>
            <a:pPr lvl="1" eaLnBrk="1" hangingPunct="1"/>
            <a:r>
              <a:rPr lang="en-US" dirty="0" smtClean="0">
                <a:latin typeface="Calibri" pitchFamily="34" charset="0"/>
              </a:rPr>
              <a:t>File transfer</a:t>
            </a:r>
          </a:p>
        </p:txBody>
      </p:sp>
      <p:pic>
        <p:nvPicPr>
          <p:cNvPr id="2050" name="Picture 2" descr="C:\Users\mel\AppData\Local\Microsoft\Windows\Temporary Internet Files\Content.IE5\U1N2B35P\MP900309263[1].jpg"/>
          <p:cNvPicPr>
            <a:picLocks noChangeAspect="1" noChangeArrowheads="1"/>
          </p:cNvPicPr>
          <p:nvPr/>
        </p:nvPicPr>
        <p:blipFill>
          <a:blip r:embed="rId3" cstate="print"/>
          <a:srcRect/>
          <a:stretch>
            <a:fillRect/>
          </a:stretch>
        </p:blipFill>
        <p:spPr bwMode="auto">
          <a:xfrm>
            <a:off x="4495800" y="4800600"/>
            <a:ext cx="2294144" cy="150266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dirty="0" smtClean="0">
                <a:latin typeface="Segoe UI" pitchFamily="34" charset="0"/>
              </a:rPr>
              <a:t>UDP</a:t>
            </a:r>
          </a:p>
        </p:txBody>
      </p:sp>
      <p:sp>
        <p:nvSpPr>
          <p:cNvPr id="14339" name="Rectangle 3"/>
          <p:cNvSpPr>
            <a:spLocks noGrp="1"/>
          </p:cNvSpPr>
          <p:nvPr>
            <p:ph type="body" idx="4294967295"/>
          </p:nvPr>
        </p:nvSpPr>
        <p:spPr>
          <a:xfrm>
            <a:off x="228600" y="914400"/>
            <a:ext cx="8686800" cy="5562600"/>
          </a:xfrm>
        </p:spPr>
        <p:txBody>
          <a:bodyPr/>
          <a:lstStyle/>
          <a:p>
            <a:pPr eaLnBrk="1" hangingPunct="1"/>
            <a:r>
              <a:rPr lang="en-US" dirty="0" smtClean="0">
                <a:latin typeface="Calibri" pitchFamily="34" charset="0"/>
              </a:rPr>
              <a:t>UDP is not reliable</a:t>
            </a:r>
          </a:p>
          <a:p>
            <a:pPr lvl="1" eaLnBrk="1" hangingPunct="1"/>
            <a:r>
              <a:rPr lang="en-US" dirty="0" smtClean="0">
                <a:latin typeface="Calibri" pitchFamily="34" charset="0"/>
              </a:rPr>
              <a:t>Not guaranteed that packets will be received </a:t>
            </a:r>
          </a:p>
          <a:p>
            <a:pPr lvl="1" eaLnBrk="1" hangingPunct="1"/>
            <a:r>
              <a:rPr lang="en-US" dirty="0" smtClean="0">
                <a:latin typeface="Calibri" pitchFamily="34" charset="0"/>
              </a:rPr>
              <a:t>No acknowledgements to indicate delivery of data</a:t>
            </a:r>
          </a:p>
          <a:p>
            <a:pPr lvl="1" eaLnBrk="1" hangingPunct="1"/>
            <a:r>
              <a:rPr lang="en-US" dirty="0" smtClean="0">
                <a:latin typeface="Calibri" pitchFamily="34" charset="0"/>
              </a:rPr>
              <a:t>Data may arrive out of sequence</a:t>
            </a:r>
          </a:p>
          <a:p>
            <a:pPr lvl="1" eaLnBrk="1" hangingPunct="1"/>
            <a:r>
              <a:rPr lang="en-US" dirty="0" smtClean="0">
                <a:latin typeface="Calibri" pitchFamily="34" charset="0"/>
              </a:rPr>
              <a:t>Data may be duplicate or go missing </a:t>
            </a:r>
          </a:p>
          <a:p>
            <a:pPr lvl="1" eaLnBrk="1" hangingPunct="1"/>
            <a:r>
              <a:rPr lang="en-US" dirty="0" smtClean="0">
                <a:latin typeface="Calibri" pitchFamily="34" charset="0"/>
              </a:rPr>
              <a:t>Congestion of data is common</a:t>
            </a:r>
          </a:p>
          <a:p>
            <a:pPr lvl="1" eaLnBrk="1" hangingPunct="1"/>
            <a:r>
              <a:rPr lang="en-US" dirty="0" smtClean="0">
                <a:latin typeface="Calibri" pitchFamily="34" charset="0"/>
              </a:rPr>
              <a:t>Checksums are used to detect tampering or corruption</a:t>
            </a:r>
          </a:p>
          <a:p>
            <a:pPr eaLnBrk="1" hangingPunct="1"/>
            <a:r>
              <a:rPr lang="en-US" dirty="0" smtClean="0">
                <a:latin typeface="Calibri" pitchFamily="34" charset="0"/>
              </a:rPr>
              <a:t>Commonly used for</a:t>
            </a:r>
          </a:p>
          <a:p>
            <a:pPr lvl="1" eaLnBrk="1" hangingPunct="1"/>
            <a:r>
              <a:rPr lang="en-US" dirty="0" smtClean="0">
                <a:latin typeface="Calibri" pitchFamily="34" charset="0"/>
              </a:rPr>
              <a:t>Streaming music or video</a:t>
            </a:r>
          </a:p>
          <a:p>
            <a:pPr lvl="1" eaLnBrk="1" hangingPunct="1"/>
            <a:r>
              <a:rPr lang="en-US" dirty="0" smtClean="0">
                <a:latin typeface="Calibri" pitchFamily="34" charset="0"/>
              </a:rPr>
              <a:t>Voice over IP (VoIP)</a:t>
            </a:r>
          </a:p>
          <a:p>
            <a:pPr lvl="1" eaLnBrk="1" hangingPunct="1"/>
            <a:r>
              <a:rPr lang="en-US" dirty="0" smtClean="0">
                <a:latin typeface="Calibri" pitchFamily="34" charset="0"/>
              </a:rPr>
              <a:t>Gaming</a:t>
            </a:r>
          </a:p>
          <a:p>
            <a:pPr lvl="1" eaLnBrk="1" hangingPunct="1"/>
            <a:r>
              <a:rPr lang="en-US" dirty="0" smtClean="0">
                <a:latin typeface="Calibri" pitchFamily="34" charset="0"/>
              </a:rPr>
              <a:t>DNS</a:t>
            </a:r>
          </a:p>
          <a:p>
            <a:pPr lvl="1" eaLnBrk="1" hangingPunct="1"/>
            <a:endParaRPr lang="en-US" dirty="0" smtClean="0">
              <a:latin typeface="Calibri" pitchFamily="34" charset="0"/>
            </a:endParaRPr>
          </a:p>
        </p:txBody>
      </p:sp>
      <p:pic>
        <p:nvPicPr>
          <p:cNvPr id="1027" name="Picture 3" descr="C:\Users\mel\AppData\Local\Microsoft\Windows\Temporary Internet Files\Content.IE5\VQ3DBUJ4\MC900434798[1].png"/>
          <p:cNvPicPr>
            <a:picLocks noChangeAspect="1" noChangeArrowheads="1"/>
          </p:cNvPicPr>
          <p:nvPr/>
        </p:nvPicPr>
        <p:blipFill>
          <a:blip r:embed="rId3" cstate="print"/>
          <a:srcRect/>
          <a:stretch>
            <a:fillRect/>
          </a:stretch>
        </p:blipFill>
        <p:spPr bwMode="auto">
          <a:xfrm>
            <a:off x="4800600" y="4267200"/>
            <a:ext cx="1828572" cy="182857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defRPr/>
            </a:pPr>
            <a:r>
              <a:rPr lang="en-US" dirty="0" smtClean="0"/>
              <a:t>File Integrity</a:t>
            </a:r>
          </a:p>
        </p:txBody>
      </p:sp>
      <p:sp>
        <p:nvSpPr>
          <p:cNvPr id="13317" name="Rectangle 3"/>
          <p:cNvSpPr>
            <a:spLocks noGrp="1" noChangeArrowheads="1"/>
          </p:cNvSpPr>
          <p:nvPr>
            <p:ph idx="1"/>
          </p:nvPr>
        </p:nvSpPr>
        <p:spPr/>
        <p:txBody>
          <a:bodyPr/>
          <a:lstStyle/>
          <a:p>
            <a:r>
              <a:rPr lang="en-US" dirty="0" smtClean="0">
                <a:latin typeface="Calibri" pitchFamily="34" charset="0"/>
                <a:cs typeface="Calibri" pitchFamily="34" charset="0"/>
              </a:rPr>
              <a:t>Network data transmissions often produce errors, such as toggled, missing or duplicated bits 	</a:t>
            </a:r>
          </a:p>
          <a:p>
            <a:pPr lvl="1"/>
            <a:r>
              <a:rPr lang="en-US" dirty="0" smtClean="0">
                <a:latin typeface="Calibri" pitchFamily="34" charset="0"/>
                <a:cs typeface="Calibri" pitchFamily="34" charset="0"/>
              </a:rPr>
              <a:t>The data received might not be identical to the data transmitted</a:t>
            </a:r>
          </a:p>
          <a:p>
            <a:r>
              <a:rPr lang="en-US" dirty="0" smtClean="0">
                <a:latin typeface="Calibri" pitchFamily="34" charset="0"/>
                <a:cs typeface="Calibri" pitchFamily="34" charset="0"/>
              </a:rPr>
              <a:t>Checksums are used</a:t>
            </a:r>
          </a:p>
          <a:p>
            <a:pPr lvl="1"/>
            <a:r>
              <a:rPr lang="en-US" dirty="0" smtClean="0">
                <a:latin typeface="Calibri" pitchFamily="34" charset="0"/>
                <a:cs typeface="Calibri" pitchFamily="34" charset="0"/>
              </a:rPr>
              <a:t>Ensures the integrity of data portions for data transmission or storage</a:t>
            </a:r>
          </a:p>
          <a:p>
            <a:r>
              <a:rPr lang="en-US" dirty="0" smtClean="0">
                <a:latin typeface="Calibri" pitchFamily="34" charset="0"/>
                <a:cs typeface="Calibri" pitchFamily="34" charset="0"/>
              </a:rPr>
              <a:t>Hash functions</a:t>
            </a:r>
          </a:p>
          <a:p>
            <a:pPr lvl="1"/>
            <a:r>
              <a:rPr lang="en-US" dirty="0" smtClean="0">
                <a:latin typeface="Calibri" pitchFamily="34" charset="0"/>
                <a:cs typeface="Calibri" pitchFamily="34" charset="0"/>
              </a:rPr>
              <a:t>A hash value is generated for each given message </a:t>
            </a:r>
          </a:p>
          <a:p>
            <a:pPr lvl="1"/>
            <a:r>
              <a:rPr lang="en-US" dirty="0" smtClean="0">
                <a:latin typeface="Calibri" pitchFamily="34" charset="0"/>
                <a:cs typeface="Calibri" pitchFamily="34" charset="0"/>
              </a:rPr>
              <a:t>Used for data comparison and detecting duplicated data</a:t>
            </a:r>
          </a:p>
          <a:p>
            <a:pPr lvl="1"/>
            <a:r>
              <a:rPr lang="en-US" dirty="0" smtClean="0">
                <a:latin typeface="Calibri" pitchFamily="34" charset="0"/>
                <a:cs typeface="Calibri" pitchFamily="34" charset="0"/>
              </a:rPr>
              <a:t>Commonly used to check data integrity</a:t>
            </a:r>
          </a:p>
          <a:p>
            <a:pPr lvl="1"/>
            <a:endParaRPr lang="en-US" dirty="0" smtClean="0"/>
          </a:p>
          <a:p>
            <a:pPr lvl="1"/>
            <a:endParaRPr lang="en-US" dirty="0" smtClean="0"/>
          </a:p>
        </p:txBody>
      </p:sp>
      <p:pic>
        <p:nvPicPr>
          <p:cNvPr id="5" name="Picture 4" descr="C:\Users\mel\AppData\Local\Microsoft\Windows\Temporary Internet Files\Content.IE5\T0OZYYF1\MC900282190[1].wmf"/>
          <p:cNvPicPr>
            <a:picLocks noChangeAspect="1" noChangeArrowheads="1"/>
          </p:cNvPicPr>
          <p:nvPr/>
        </p:nvPicPr>
        <p:blipFill>
          <a:blip r:embed="rId3" cstate="print"/>
          <a:srcRect/>
          <a:stretch>
            <a:fillRect/>
          </a:stretch>
        </p:blipFill>
        <p:spPr bwMode="auto">
          <a:xfrm>
            <a:off x="6019800" y="4724400"/>
            <a:ext cx="1086612" cy="1493708"/>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defRPr/>
            </a:pPr>
            <a:r>
              <a:rPr lang="en-US" dirty="0" smtClean="0"/>
              <a:t>File Integrity</a:t>
            </a:r>
          </a:p>
        </p:txBody>
      </p:sp>
      <p:sp>
        <p:nvSpPr>
          <p:cNvPr id="13317" name="Rectangle 3"/>
          <p:cNvSpPr>
            <a:spLocks noGrp="1" noChangeArrowheads="1"/>
          </p:cNvSpPr>
          <p:nvPr>
            <p:ph idx="1"/>
          </p:nvPr>
        </p:nvSpPr>
        <p:spPr/>
        <p:txBody>
          <a:bodyPr/>
          <a:lstStyle/>
          <a:p>
            <a:r>
              <a:rPr lang="en-US" dirty="0" smtClean="0">
                <a:latin typeface="Calibri" pitchFamily="34" charset="0"/>
                <a:cs typeface="Calibri" pitchFamily="34" charset="0"/>
              </a:rPr>
              <a:t>Md5</a:t>
            </a:r>
          </a:p>
          <a:p>
            <a:pPr lvl="1"/>
            <a:r>
              <a:rPr lang="en-US" dirty="0" smtClean="0">
                <a:latin typeface="Calibri" pitchFamily="34" charset="0"/>
                <a:cs typeface="Calibri" pitchFamily="34" charset="0"/>
              </a:rPr>
              <a:t>A command line utility usable on either Unix or MS-DOS/Windows which generates and verifies message digests using the MD5 algorithm</a:t>
            </a:r>
          </a:p>
          <a:p>
            <a:pPr lvl="1"/>
            <a:r>
              <a:rPr lang="en-US" dirty="0" smtClean="0">
                <a:latin typeface="Calibri" pitchFamily="34" charset="0"/>
                <a:cs typeface="Calibri" pitchFamily="34" charset="0"/>
              </a:rPr>
              <a:t>Security has been compromised as an encryption protocol, however, used mostly to provide some assurance that a transferred file has arrived intact and uncorrupted</a:t>
            </a:r>
          </a:p>
          <a:p>
            <a:pPr lvl="1"/>
            <a:r>
              <a:rPr lang="en-US" dirty="0" smtClean="0">
                <a:latin typeface="Calibri" pitchFamily="34" charset="0"/>
                <a:cs typeface="Calibri" pitchFamily="34" charset="0"/>
              </a:rPr>
              <a:t>How to use md5</a:t>
            </a:r>
          </a:p>
          <a:p>
            <a:pPr lvl="2"/>
            <a:r>
              <a:rPr lang="en-US" dirty="0" smtClean="0">
                <a:latin typeface="Calibri" pitchFamily="34" charset="0"/>
                <a:cs typeface="Calibri" pitchFamily="34" charset="0"/>
                <a:hlinkClick r:id="rId3"/>
              </a:rPr>
              <a:t>http://www.openoffice.org/dev_docs/using_md5sums.html</a:t>
            </a:r>
            <a:endParaRPr lang="en-US" dirty="0" smtClean="0">
              <a:latin typeface="Calibri" pitchFamily="34" charset="0"/>
              <a:cs typeface="Calibri" pitchFamily="34" charset="0"/>
            </a:endParaRPr>
          </a:p>
          <a:p>
            <a:pPr lvl="1"/>
            <a:endParaRPr lang="en-US" dirty="0" smtClean="0"/>
          </a:p>
        </p:txBody>
      </p:sp>
      <p:pic>
        <p:nvPicPr>
          <p:cNvPr id="1027" name="Picture 3" descr="C:\Users\mel\AppData\Local\Microsoft\Windows\Temporary Internet Files\Content.IE5\IVL3JGC7\MC900441310[1].png"/>
          <p:cNvPicPr>
            <a:picLocks noChangeAspect="1" noChangeArrowheads="1"/>
          </p:cNvPicPr>
          <p:nvPr/>
        </p:nvPicPr>
        <p:blipFill>
          <a:blip r:embed="rId4" cstate="print"/>
          <a:srcRect/>
          <a:stretch>
            <a:fillRect/>
          </a:stretch>
        </p:blipFill>
        <p:spPr bwMode="auto">
          <a:xfrm>
            <a:off x="2971800" y="3886200"/>
            <a:ext cx="2743200" cy="2743200"/>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Ports</a:t>
            </a:r>
            <a:endParaRPr lang="en-US" dirty="0"/>
          </a:p>
        </p:txBody>
      </p:sp>
      <p:sp>
        <p:nvSpPr>
          <p:cNvPr id="5" name="Content Placeholder 4"/>
          <p:cNvSpPr>
            <a:spLocks noGrp="1"/>
          </p:cNvSpPr>
          <p:nvPr>
            <p:ph idx="1"/>
          </p:nvPr>
        </p:nvSpPr>
        <p:spPr/>
        <p:txBody>
          <a:bodyPr>
            <a:normAutofit/>
          </a:bodyPr>
          <a:lstStyle/>
          <a:p>
            <a:r>
              <a:rPr lang="en-US" dirty="0" smtClean="0">
                <a:latin typeface="Calibri" pitchFamily="34" charset="0"/>
                <a:cs typeface="Calibri" pitchFamily="34" charset="0"/>
              </a:rPr>
              <a:t>Port</a:t>
            </a:r>
          </a:p>
          <a:p>
            <a:pPr lvl="1"/>
            <a:r>
              <a:rPr lang="en-US" dirty="0" smtClean="0">
                <a:latin typeface="Calibri" pitchFamily="34" charset="0"/>
                <a:cs typeface="Calibri" pitchFamily="34" charset="0"/>
              </a:rPr>
              <a:t>A virtual connection point that allows software applications to share hardware resources without interfering with each other</a:t>
            </a:r>
          </a:p>
          <a:p>
            <a:pPr lvl="1"/>
            <a:r>
              <a:rPr lang="en-US" dirty="0" smtClean="0">
                <a:latin typeface="Calibri" pitchFamily="34" charset="0"/>
                <a:cs typeface="Calibri" pitchFamily="34" charset="0"/>
              </a:rPr>
              <a:t>Computers and routers automatically manage network traffic traveling via their virtual ports</a:t>
            </a:r>
          </a:p>
          <a:p>
            <a:pPr lvl="1"/>
            <a:r>
              <a:rPr lang="en-US" dirty="0" smtClean="0">
                <a:latin typeface="Calibri" pitchFamily="34" charset="0"/>
                <a:cs typeface="Calibri" pitchFamily="34" charset="0"/>
              </a:rPr>
              <a:t>Used in protocols to name the ends of logical connections which carry long term conversations </a:t>
            </a:r>
          </a:p>
          <a:p>
            <a:r>
              <a:rPr lang="en-US" dirty="0" smtClean="0">
                <a:latin typeface="Calibri" pitchFamily="34" charset="0"/>
                <a:cs typeface="Calibri" pitchFamily="34" charset="0"/>
              </a:rPr>
              <a:t>Well known (privileged) ports </a:t>
            </a:r>
          </a:p>
          <a:p>
            <a:pPr lvl="1"/>
            <a:r>
              <a:rPr lang="en-US" dirty="0" smtClean="0">
                <a:latin typeface="Calibri" pitchFamily="34" charset="0"/>
                <a:cs typeface="Calibri" pitchFamily="34" charset="0"/>
              </a:rPr>
              <a:t>1-1023</a:t>
            </a:r>
          </a:p>
          <a:p>
            <a:r>
              <a:rPr lang="en-US" dirty="0" smtClean="0">
                <a:latin typeface="Calibri" pitchFamily="34" charset="0"/>
                <a:cs typeface="Calibri" pitchFamily="34" charset="0"/>
              </a:rPr>
              <a:t>Registered ports </a:t>
            </a:r>
          </a:p>
          <a:p>
            <a:pPr lvl="1"/>
            <a:r>
              <a:rPr lang="en-US" dirty="0" smtClean="0">
                <a:latin typeface="Calibri" pitchFamily="34" charset="0"/>
                <a:cs typeface="Calibri" pitchFamily="34" charset="0"/>
              </a:rPr>
              <a:t>1024-49151</a:t>
            </a:r>
          </a:p>
          <a:p>
            <a:r>
              <a:rPr lang="en-US" dirty="0" smtClean="0">
                <a:latin typeface="Calibri" pitchFamily="34" charset="0"/>
                <a:cs typeface="Calibri" pitchFamily="34" charset="0"/>
              </a:rPr>
              <a:t>Dynamic or private ports </a:t>
            </a:r>
          </a:p>
          <a:p>
            <a:pPr lvl="1"/>
            <a:r>
              <a:rPr lang="en-US" dirty="0" smtClean="0">
                <a:latin typeface="Calibri" pitchFamily="34" charset="0"/>
                <a:cs typeface="Calibri" pitchFamily="34" charset="0"/>
              </a:rPr>
              <a:t>49152-65535</a:t>
            </a:r>
          </a:p>
        </p:txBody>
      </p:sp>
      <p:pic>
        <p:nvPicPr>
          <p:cNvPr id="2054" name="Picture 6" descr="C:\Users\mel\AppData\Local\Microsoft\Windows\Temporary Internet Files\Content.IE5\T0OZYYF1\MP900449112[1].jpg"/>
          <p:cNvPicPr>
            <a:picLocks noChangeAspect="1" noChangeArrowheads="1"/>
          </p:cNvPicPr>
          <p:nvPr/>
        </p:nvPicPr>
        <p:blipFill>
          <a:blip r:embed="rId3" cstate="print"/>
          <a:srcRect/>
          <a:stretch>
            <a:fillRect/>
          </a:stretch>
        </p:blipFill>
        <p:spPr bwMode="auto">
          <a:xfrm>
            <a:off x="5029200" y="3657600"/>
            <a:ext cx="2743200" cy="2057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Ports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latin typeface="Calibri" pitchFamily="34" charset="0"/>
                <a:cs typeface="Calibri" pitchFamily="34" charset="0"/>
              </a:rPr>
              <a:t>A service contact port is defined for providing services to unknown callers </a:t>
            </a:r>
          </a:p>
          <a:p>
            <a:r>
              <a:rPr lang="en-US" dirty="0" smtClean="0">
                <a:latin typeface="Calibri" pitchFamily="34" charset="0"/>
                <a:cs typeface="Calibri" pitchFamily="34" charset="0"/>
              </a:rPr>
              <a:t>These are common ports that are easily targeted</a:t>
            </a:r>
          </a:p>
          <a:p>
            <a:pPr lvl="1"/>
            <a:r>
              <a:rPr lang="en-US" dirty="0" smtClean="0">
                <a:latin typeface="Calibri" pitchFamily="34" charset="0"/>
                <a:cs typeface="Calibri" pitchFamily="34" charset="0"/>
              </a:rPr>
              <a:t>TCP port 21 - FTP (File Transfer Protocol)</a:t>
            </a:r>
          </a:p>
          <a:p>
            <a:pPr lvl="1"/>
            <a:r>
              <a:rPr lang="en-US" dirty="0" smtClean="0">
                <a:latin typeface="Calibri" pitchFamily="34" charset="0"/>
                <a:cs typeface="Calibri" pitchFamily="34" charset="0"/>
              </a:rPr>
              <a:t>TCP port 23 - Telnet</a:t>
            </a:r>
          </a:p>
          <a:p>
            <a:pPr lvl="1"/>
            <a:r>
              <a:rPr lang="en-US" dirty="0" smtClean="0">
                <a:latin typeface="Calibri" pitchFamily="34" charset="0"/>
                <a:cs typeface="Calibri" pitchFamily="34" charset="0"/>
              </a:rPr>
              <a:t>TCP port 25 - SMTP (Simple Mail Transfer Protocol)</a:t>
            </a:r>
          </a:p>
          <a:p>
            <a:pPr lvl="1"/>
            <a:r>
              <a:rPr lang="en-US" dirty="0" smtClean="0">
                <a:latin typeface="Calibri" pitchFamily="34" charset="0"/>
                <a:cs typeface="Calibri" pitchFamily="34" charset="0"/>
              </a:rPr>
              <a:t>TCP and UDP port 53 - DNS (Domain Name System)</a:t>
            </a:r>
          </a:p>
          <a:p>
            <a:pPr lvl="1"/>
            <a:r>
              <a:rPr lang="en-US" dirty="0" smtClean="0">
                <a:latin typeface="Calibri" pitchFamily="34" charset="0"/>
                <a:cs typeface="Calibri" pitchFamily="34" charset="0"/>
              </a:rPr>
              <a:t>TCP ports 80 and 443 - HTTP (Hypertext Transport Protocol) and HTTPS (HTTP over SSL)</a:t>
            </a:r>
          </a:p>
          <a:p>
            <a:pPr lvl="1"/>
            <a:r>
              <a:rPr lang="en-US" dirty="0" smtClean="0">
                <a:latin typeface="Calibri" pitchFamily="34" charset="0"/>
                <a:cs typeface="Calibri" pitchFamily="34" charset="0"/>
              </a:rPr>
              <a:t>TCP port 110 - POP3 (Post Office Protocol version 3)</a:t>
            </a:r>
          </a:p>
          <a:p>
            <a:pPr lvl="1"/>
            <a:r>
              <a:rPr lang="en-US" dirty="0" smtClean="0">
                <a:latin typeface="Calibri" pitchFamily="34" charset="0"/>
                <a:cs typeface="Calibri" pitchFamily="34" charset="0"/>
              </a:rPr>
              <a:t>TCP and UDP port 135 – Windows RPC</a:t>
            </a:r>
          </a:p>
          <a:p>
            <a:pPr lvl="1"/>
            <a:r>
              <a:rPr lang="en-US" dirty="0" smtClean="0">
                <a:latin typeface="Calibri" pitchFamily="34" charset="0"/>
                <a:cs typeface="Calibri" pitchFamily="34" charset="0"/>
              </a:rPr>
              <a:t>TCP and UDP ports 137–139 - Windows NetBIOS over TCP/IP</a:t>
            </a:r>
          </a:p>
          <a:p>
            <a:r>
              <a:rPr lang="en-US" dirty="0" smtClean="0">
                <a:latin typeface="Calibri" pitchFamily="34" charset="0"/>
                <a:cs typeface="Calibri" pitchFamily="34" charset="0"/>
              </a:rPr>
              <a:t>On a Unix/Linux system, ports and associated service names are listed in the /etc/services file</a:t>
            </a:r>
          </a:p>
          <a:p>
            <a:r>
              <a:rPr lang="en-US" dirty="0" smtClean="0">
                <a:latin typeface="Calibri" pitchFamily="34" charset="0"/>
                <a:cs typeface="Calibri" pitchFamily="34" charset="0"/>
              </a:rPr>
              <a:t>For a complete list of ports and services, see </a:t>
            </a:r>
            <a:r>
              <a:rPr lang="en-US" dirty="0" smtClean="0">
                <a:latin typeface="Calibri" pitchFamily="34" charset="0"/>
                <a:cs typeface="Calibri" pitchFamily="34" charset="0"/>
                <a:hlinkClick r:id="rId3"/>
              </a:rPr>
              <a:t>http://packetlife.net/media/library/23/common-ports.pdf</a:t>
            </a:r>
            <a:endParaRPr lang="en-US" dirty="0" smtClean="0">
              <a:latin typeface="Calibri" pitchFamily="34" charset="0"/>
              <a:cs typeface="Calibri" pitchFamily="34" charset="0"/>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DNS</a:t>
            </a:r>
            <a:endParaRPr lang="en-US" sz="2400" dirty="0" smtClean="0">
              <a:latin typeface="Segoe UI" pitchFamily="34" charset="0"/>
            </a:endParaRPr>
          </a:p>
        </p:txBody>
      </p:sp>
      <p:sp>
        <p:nvSpPr>
          <p:cNvPr id="24579" name="Rectangle 3"/>
          <p:cNvSpPr>
            <a:spLocks noGrp="1"/>
          </p:cNvSpPr>
          <p:nvPr>
            <p:ph type="body" idx="4294967295"/>
          </p:nvPr>
        </p:nvSpPr>
        <p:spPr>
          <a:xfrm>
            <a:off x="195263" y="1066800"/>
            <a:ext cx="8763000" cy="5476875"/>
          </a:xfrm>
        </p:spPr>
        <p:txBody>
          <a:bodyPr/>
          <a:lstStyle/>
          <a:p>
            <a:pPr eaLnBrk="1" hangingPunct="1">
              <a:lnSpc>
                <a:spcPct val="80000"/>
              </a:lnSpc>
            </a:pPr>
            <a:r>
              <a:rPr lang="en-US" dirty="0" smtClean="0">
                <a:latin typeface="Calibri" pitchFamily="34" charset="0"/>
              </a:rPr>
              <a:t>Domain Name System (DNS) </a:t>
            </a:r>
          </a:p>
          <a:p>
            <a:pPr lvl="1" eaLnBrk="1" hangingPunct="1">
              <a:lnSpc>
                <a:spcPct val="80000"/>
              </a:lnSpc>
            </a:pPr>
            <a:r>
              <a:rPr lang="en-US" dirty="0" smtClean="0">
                <a:latin typeface="Calibri" pitchFamily="34" charset="0"/>
              </a:rPr>
              <a:t>Associates information with domain names </a:t>
            </a:r>
          </a:p>
          <a:p>
            <a:pPr lvl="1" eaLnBrk="1" hangingPunct="1">
              <a:lnSpc>
                <a:spcPct val="80000"/>
              </a:lnSpc>
            </a:pPr>
            <a:r>
              <a:rPr lang="en-US" dirty="0" smtClean="0">
                <a:latin typeface="Calibri" pitchFamily="34" charset="0"/>
              </a:rPr>
              <a:t>It translates human-readable computer hostnames (e.g., </a:t>
            </a:r>
            <a:r>
              <a:rPr lang="en-US" i="1" dirty="0" smtClean="0">
                <a:latin typeface="Calibri" pitchFamily="34" charset="0"/>
              </a:rPr>
              <a:t>ww.wikipedia.org</a:t>
            </a:r>
            <a:r>
              <a:rPr lang="en-US" dirty="0" smtClean="0">
                <a:latin typeface="Calibri" pitchFamily="34" charset="0"/>
              </a:rPr>
              <a:t>) into the IP address </a:t>
            </a:r>
          </a:p>
          <a:p>
            <a:pPr lvl="1" eaLnBrk="1" hangingPunct="1">
              <a:lnSpc>
                <a:spcPct val="80000"/>
              </a:lnSpc>
            </a:pPr>
            <a:r>
              <a:rPr lang="en-US" dirty="0" smtClean="0">
                <a:latin typeface="Calibri" pitchFamily="34" charset="0"/>
              </a:rPr>
              <a:t>Requests and responses are normally sent as UDP packets (to port 53)</a:t>
            </a:r>
          </a:p>
          <a:p>
            <a:pPr eaLnBrk="1" hangingPunct="1">
              <a:lnSpc>
                <a:spcPct val="80000"/>
              </a:lnSpc>
            </a:pPr>
            <a:r>
              <a:rPr lang="en-US" dirty="0" smtClean="0">
                <a:latin typeface="Calibri" pitchFamily="34" charset="0"/>
              </a:rPr>
              <a:t>DNS is a distributed database: parts of the tree (called "zones") are held in different servers</a:t>
            </a:r>
          </a:p>
          <a:p>
            <a:pPr lvl="1" eaLnBrk="1" hangingPunct="1">
              <a:lnSpc>
                <a:spcPct val="80000"/>
              </a:lnSpc>
            </a:pPr>
            <a:r>
              <a:rPr lang="en-US" dirty="0" smtClean="0">
                <a:latin typeface="Calibri" pitchFamily="34" charset="0"/>
              </a:rPr>
              <a:t>DNS servers do not contain the entire database, but rather a subset </a:t>
            </a:r>
          </a:p>
          <a:p>
            <a:pPr eaLnBrk="1" hangingPunct="1">
              <a:lnSpc>
                <a:spcPct val="80000"/>
              </a:lnSpc>
            </a:pPr>
            <a:r>
              <a:rPr lang="en-US" dirty="0" smtClean="0">
                <a:latin typeface="Calibri" pitchFamily="34" charset="0"/>
              </a:rPr>
              <a:t>Each zone has two or more authoritative nameservers</a:t>
            </a:r>
          </a:p>
          <a:p>
            <a:pPr lvl="1" eaLnBrk="1" hangingPunct="1">
              <a:lnSpc>
                <a:spcPct val="80000"/>
              </a:lnSpc>
            </a:pPr>
            <a:r>
              <a:rPr lang="en-US" dirty="0" smtClean="0">
                <a:latin typeface="Calibri" pitchFamily="34" charset="0"/>
              </a:rPr>
              <a:t>These authoritative DNS servers publish information about that domain and the nameservers of any domains "beneath" it</a:t>
            </a:r>
          </a:p>
          <a:p>
            <a:pPr lvl="1" eaLnBrk="1" hangingPunct="1">
              <a:lnSpc>
                <a:spcPct val="80000"/>
              </a:lnSpc>
              <a:buNone/>
            </a:pPr>
            <a:r>
              <a:rPr lang="en-US" dirty="0" smtClean="0">
                <a:latin typeface="Calibri" pitchFamily="34" charset="0"/>
              </a:rPr>
              <a:t>	(See next slide for illustration)</a:t>
            </a:r>
          </a:p>
          <a:p>
            <a:pPr eaLnBrk="1" hangingPunct="1">
              <a:lnSpc>
                <a:spcPct val="80000"/>
              </a:lnSpc>
            </a:pPr>
            <a:r>
              <a:rPr lang="en-US" dirty="0" smtClean="0">
                <a:latin typeface="Calibri" pitchFamily="34" charset="0"/>
              </a:rPr>
              <a:t>Every caching nameserver is seeded with a list of root servers</a:t>
            </a:r>
          </a:p>
          <a:p>
            <a:pPr marL="342900" lvl="1" indent="-342900" eaLnBrk="1" hangingPunct="1">
              <a:lnSpc>
                <a:spcPct val="80000"/>
              </a:lnSpc>
            </a:pPr>
            <a:r>
              <a:rPr lang="en-US" sz="2400" dirty="0" smtClean="0">
                <a:latin typeface="Calibri" pitchFamily="34" charset="0"/>
              </a:rPr>
              <a:t>Currently there are only 13 root servers</a:t>
            </a:r>
          </a:p>
        </p:txBody>
      </p:sp>
      <p:sp>
        <p:nvSpPr>
          <p:cNvPr id="24580" name="Text Box 4"/>
          <p:cNvSpPr txBox="1">
            <a:spLocks noChangeArrowheads="1"/>
          </p:cNvSpPr>
          <p:nvPr/>
        </p:nvSpPr>
        <p:spPr bwMode="auto">
          <a:xfrm>
            <a:off x="5638800" y="6553200"/>
            <a:ext cx="1890713" cy="244475"/>
          </a:xfrm>
          <a:prstGeom prst="rect">
            <a:avLst/>
          </a:prstGeom>
          <a:noFill/>
          <a:ln w="9525">
            <a:noFill/>
            <a:miter lim="800000"/>
            <a:headEnd/>
            <a:tailEnd/>
          </a:ln>
        </p:spPr>
        <p:txBody>
          <a:bodyPr wrap="none">
            <a:spAutoFit/>
          </a:bodyPr>
          <a:lstStyle/>
          <a:p>
            <a:r>
              <a:rPr lang="en-US" sz="1000" dirty="0">
                <a:latin typeface="Times New Roman" pitchFamily="18" charset="0"/>
              </a:rPr>
              <a:t>http://en.wikipedia.org/wiki/DNS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DNS</a:t>
            </a:r>
          </a:p>
        </p:txBody>
      </p:sp>
      <p:sp>
        <p:nvSpPr>
          <p:cNvPr id="25604" name="Text Box 4"/>
          <p:cNvSpPr txBox="1">
            <a:spLocks noChangeArrowheads="1"/>
          </p:cNvSpPr>
          <p:nvPr/>
        </p:nvSpPr>
        <p:spPr bwMode="auto">
          <a:xfrm>
            <a:off x="2514600" y="6400800"/>
            <a:ext cx="4191000" cy="246221"/>
          </a:xfrm>
          <a:prstGeom prst="rect">
            <a:avLst/>
          </a:prstGeom>
          <a:noFill/>
          <a:ln w="9525">
            <a:noFill/>
            <a:miter lim="800000"/>
            <a:headEnd/>
            <a:tailEnd/>
          </a:ln>
        </p:spPr>
        <p:txBody>
          <a:bodyPr wrap="square">
            <a:spAutoFit/>
          </a:bodyPr>
          <a:lstStyle/>
          <a:p>
            <a:r>
              <a:rPr lang="en-US" sz="1000" dirty="0" smtClean="0">
                <a:latin typeface="Times New Roman" pitchFamily="18" charset="0"/>
              </a:rPr>
              <a:t>http://www.theshulers.com/whitepapers/internet_whitepaper/index.html#http</a:t>
            </a:r>
            <a:endParaRPr lang="en-US" sz="1000" dirty="0">
              <a:latin typeface="Times New Roman"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990600" y="1066800"/>
            <a:ext cx="7239000" cy="3873906"/>
          </a:xfrm>
          <a:prstGeom prst="rect">
            <a:avLst/>
          </a:prstGeom>
          <a:noFill/>
          <a:ln w="9525">
            <a:noFill/>
            <a:miter lim="800000"/>
            <a:headEnd/>
            <a:tailEnd/>
          </a:ln>
        </p:spPr>
      </p:pic>
      <p:sp>
        <p:nvSpPr>
          <p:cNvPr id="6" name="Rectangle 5"/>
          <p:cNvSpPr/>
          <p:nvPr/>
        </p:nvSpPr>
        <p:spPr>
          <a:xfrm>
            <a:off x="457200" y="4953000"/>
            <a:ext cx="8382000" cy="923330"/>
          </a:xfrm>
          <a:prstGeom prst="rect">
            <a:avLst/>
          </a:prstGeom>
        </p:spPr>
        <p:txBody>
          <a:bodyPr wrap="square">
            <a:spAutoFit/>
          </a:bodyPr>
          <a:lstStyle/>
          <a:p>
            <a:r>
              <a:rPr lang="en-US" dirty="0" smtClean="0">
                <a:latin typeface="Calibri" pitchFamily="34" charset="0"/>
                <a:cs typeface="Calibri" pitchFamily="34" charset="0"/>
              </a:rPr>
              <a:t>DNS is structured as a hierarchy similar to the IP routing hierarchy. The computer requesting a name resolution will be re-directed 'up' the hierarchy until a DNS server is found that can resolve the domain name in the request.</a:t>
            </a:r>
            <a:endParaRPr lang="en-US"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Nslookup</a:t>
            </a:r>
          </a:p>
          <a:p>
            <a:pPr lvl="1"/>
            <a:r>
              <a:rPr lang="en-US" dirty="0" smtClean="0">
                <a:latin typeface="Calibri" pitchFamily="34" charset="0"/>
              </a:rPr>
              <a:t>Tool used to query DNS for a domain name or IP address</a:t>
            </a:r>
          </a:p>
          <a:p>
            <a:r>
              <a:rPr lang="en-US" dirty="0" smtClean="0">
                <a:latin typeface="Calibri" pitchFamily="34" charset="0"/>
              </a:rPr>
              <a:t>At a command line, type ‘nslookup &lt;hostname&gt;’ and hit enter.</a:t>
            </a:r>
          </a:p>
          <a:p>
            <a:endParaRPr lang="en-US" dirty="0" smtClean="0">
              <a:latin typeface="Calibri" pitchFamily="34" charset="0"/>
            </a:endParaRPr>
          </a:p>
          <a:p>
            <a:endParaRPr lang="en-US" dirty="0" smtClean="0">
              <a:latin typeface="Calibri" pitchFamily="34" charset="0"/>
            </a:endParaRPr>
          </a:p>
          <a:p>
            <a:endParaRPr lang="en-US" dirty="0" smtClean="0">
              <a:latin typeface="Calibri" pitchFamily="34" charset="0"/>
            </a:endParaRPr>
          </a:p>
          <a:p>
            <a:endParaRPr lang="en-US" dirty="0" smtClean="0">
              <a:latin typeface="Calibri" pitchFamily="34" charset="0"/>
            </a:endParaRPr>
          </a:p>
        </p:txBody>
      </p:sp>
      <p:pic>
        <p:nvPicPr>
          <p:cNvPr id="2050" name="Picture 2"/>
          <p:cNvPicPr>
            <a:picLocks noChangeAspect="1" noChangeArrowheads="1"/>
          </p:cNvPicPr>
          <p:nvPr/>
        </p:nvPicPr>
        <p:blipFill>
          <a:blip r:embed="rId3" cstate="print"/>
          <a:srcRect/>
          <a:stretch>
            <a:fillRect/>
          </a:stretch>
        </p:blipFill>
        <p:spPr bwMode="auto">
          <a:xfrm>
            <a:off x="1219200" y="2590800"/>
            <a:ext cx="6914444"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Whois</a:t>
            </a:r>
          </a:p>
          <a:p>
            <a:pPr lvl="1"/>
            <a:r>
              <a:rPr lang="en-US" dirty="0" smtClean="0">
                <a:latin typeface="Calibri" pitchFamily="34" charset="0"/>
              </a:rPr>
              <a:t>Command returns information about a domain name or IP address such as domain name, registrant, contacts, nameservers, and domain name dates (i.e., activation, expiration)</a:t>
            </a:r>
          </a:p>
          <a:p>
            <a:pPr lvl="1"/>
            <a:r>
              <a:rPr lang="en-US" dirty="0" smtClean="0">
                <a:latin typeface="Calibri" pitchFamily="34" charset="0"/>
              </a:rPr>
              <a:t>To perform a Whois search online go to http://www.internic.net/whois.html</a:t>
            </a:r>
          </a:p>
        </p:txBody>
      </p:sp>
      <p:pic>
        <p:nvPicPr>
          <p:cNvPr id="4098" name="Picture 2"/>
          <p:cNvPicPr>
            <a:picLocks noChangeAspect="1" noChangeArrowheads="1"/>
          </p:cNvPicPr>
          <p:nvPr/>
        </p:nvPicPr>
        <p:blipFill>
          <a:blip r:embed="rId3" cstate="print"/>
          <a:srcRect/>
          <a:stretch>
            <a:fillRect/>
          </a:stretch>
        </p:blipFill>
        <p:spPr bwMode="auto">
          <a:xfrm>
            <a:off x="207499" y="2971800"/>
            <a:ext cx="3856305" cy="245745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267200" y="3810000"/>
            <a:ext cx="4640114" cy="2443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Traceroute</a:t>
            </a:r>
          </a:p>
          <a:p>
            <a:pPr lvl="1"/>
            <a:r>
              <a:rPr lang="en-US" dirty="0" smtClean="0">
                <a:latin typeface="Calibri" pitchFamily="34" charset="0"/>
              </a:rPr>
              <a:t>Command that shows the path a network packet takes from origination to destination</a:t>
            </a:r>
          </a:p>
          <a:p>
            <a:r>
              <a:rPr lang="en-US" dirty="0" smtClean="0">
                <a:latin typeface="Calibri" pitchFamily="34" charset="0"/>
              </a:rPr>
              <a:t>The command displays how many ‘hops’ from router to router it takes for the packet to reach its destination</a:t>
            </a:r>
          </a:p>
          <a:p>
            <a:r>
              <a:rPr lang="en-US" dirty="0" smtClean="0">
                <a:latin typeface="Calibri" pitchFamily="34" charset="0"/>
              </a:rPr>
              <a:t>Also displayed are the addresses of each router and the time it takes for a packet to go from router to router</a:t>
            </a:r>
          </a:p>
          <a:p>
            <a:r>
              <a:rPr lang="en-US" dirty="0" smtClean="0">
                <a:latin typeface="Calibri" pitchFamily="34" charset="0"/>
              </a:rPr>
              <a:t>If a router is not reachable, you will see a request timeout </a:t>
            </a:r>
          </a:p>
          <a:p>
            <a:r>
              <a:rPr lang="en-US" dirty="0" smtClean="0">
                <a:latin typeface="Calibri" pitchFamily="34" charset="0"/>
              </a:rPr>
              <a:t>In UNIX machines the command is ‘</a:t>
            </a:r>
            <a:r>
              <a:rPr lang="en-US" dirty="0" err="1" smtClean="0">
                <a:latin typeface="Calibri" pitchFamily="34" charset="0"/>
              </a:rPr>
              <a:t>traceroute</a:t>
            </a:r>
            <a:r>
              <a:rPr lang="en-US" dirty="0" smtClean="0">
                <a:latin typeface="Calibri" pitchFamily="34" charset="0"/>
              </a:rPr>
              <a:t>’, in MS Windows machines it is called ‘</a:t>
            </a:r>
            <a:r>
              <a:rPr lang="en-US" dirty="0" err="1" smtClean="0">
                <a:latin typeface="Calibri" pitchFamily="34" charset="0"/>
              </a:rPr>
              <a:t>tracert</a:t>
            </a:r>
            <a:r>
              <a:rPr lang="en-US" dirty="0" smtClean="0">
                <a:latin typeface="Calibri" pitchFamily="34" charset="0"/>
              </a:rPr>
              <a:t>’.</a:t>
            </a:r>
          </a:p>
          <a:p>
            <a:pPr lvl="1"/>
            <a:r>
              <a:rPr lang="en-US" dirty="0" smtClean="0">
                <a:latin typeface="Calibri" pitchFamily="34" charset="0"/>
              </a:rPr>
              <a:t>This command is not always effective as many sites block ICMP to minimize </a:t>
            </a:r>
            <a:r>
              <a:rPr lang="en-US" dirty="0" err="1" smtClean="0">
                <a:latin typeface="Calibri" pitchFamily="34" charset="0"/>
              </a:rPr>
              <a:t>DDoS</a:t>
            </a:r>
            <a:r>
              <a:rPr lang="en-US" dirty="0" smtClean="0">
                <a:latin typeface="Calibri" pitchFamily="34" charset="0"/>
              </a:rPr>
              <a:t> issues</a:t>
            </a:r>
          </a:p>
          <a:p>
            <a:r>
              <a:rPr lang="en-US" dirty="0" smtClean="0">
                <a:latin typeface="Calibri" pitchFamily="34" charset="0"/>
              </a:rPr>
              <a:t>The next slide shows an example of running the command</a:t>
            </a:r>
          </a:p>
          <a:p>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Traceroute</a:t>
            </a:r>
          </a:p>
          <a:p>
            <a:pPr lvl="1"/>
            <a:r>
              <a:rPr lang="en-US" dirty="0" smtClean="0">
                <a:latin typeface="Calibri" pitchFamily="34" charset="0"/>
              </a:rPr>
              <a:t>See results for ‘tracert www.yahoo.com’</a:t>
            </a:r>
          </a:p>
          <a:p>
            <a:endParaRPr lang="en-US" dirty="0" smtClean="0">
              <a:latin typeface="Calibri" pitchFamily="34" charset="0"/>
            </a:endParaRPr>
          </a:p>
        </p:txBody>
      </p:sp>
      <p:pic>
        <p:nvPicPr>
          <p:cNvPr id="3075" name="Picture 3"/>
          <p:cNvPicPr>
            <a:picLocks noChangeAspect="1" noChangeArrowheads="1"/>
          </p:cNvPicPr>
          <p:nvPr/>
        </p:nvPicPr>
        <p:blipFill>
          <a:blip r:embed="rId3" cstate="print"/>
          <a:srcRect/>
          <a:stretch>
            <a:fillRect/>
          </a:stretch>
        </p:blipFill>
        <p:spPr bwMode="auto">
          <a:xfrm>
            <a:off x="170873" y="1905000"/>
            <a:ext cx="8744527" cy="45088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Netstat</a:t>
            </a:r>
          </a:p>
          <a:p>
            <a:pPr lvl="1"/>
            <a:r>
              <a:rPr lang="en-US" dirty="0" smtClean="0">
                <a:latin typeface="Calibri" pitchFamily="34" charset="0"/>
              </a:rPr>
              <a:t>A tool for checking network configuration and activity such as</a:t>
            </a:r>
          </a:p>
          <a:p>
            <a:pPr lvl="2"/>
            <a:r>
              <a:rPr lang="en-US" dirty="0" smtClean="0">
                <a:latin typeface="Calibri" pitchFamily="34" charset="0"/>
              </a:rPr>
              <a:t>All connections including what protocol and its current state</a:t>
            </a:r>
          </a:p>
          <a:p>
            <a:pPr lvl="2"/>
            <a:r>
              <a:rPr lang="en-US" dirty="0" smtClean="0">
                <a:latin typeface="Calibri" pitchFamily="34" charset="0"/>
              </a:rPr>
              <a:t>Display contents of the IP Routing table</a:t>
            </a:r>
          </a:p>
          <a:p>
            <a:pPr lvl="2"/>
            <a:r>
              <a:rPr lang="en-US" dirty="0" smtClean="0">
                <a:latin typeface="Calibri" pitchFamily="34" charset="0"/>
              </a:rPr>
              <a:t>Network interface statistics</a:t>
            </a:r>
          </a:p>
          <a:p>
            <a:pPr lvl="1"/>
            <a:r>
              <a:rPr lang="en-US" dirty="0" smtClean="0">
                <a:latin typeface="Calibri" pitchFamily="34" charset="0"/>
              </a:rPr>
              <a:t>Displays different information by using different parameters or ‘flags’ with the command (e.g., ‘netstat –a’)  </a:t>
            </a:r>
          </a:p>
          <a:p>
            <a:pPr lvl="1">
              <a:buNone/>
            </a:pPr>
            <a:r>
              <a:rPr lang="en-US" dirty="0" smtClean="0">
                <a:latin typeface="Calibri" pitchFamily="34" charset="0"/>
              </a:rPr>
              <a:t>	</a:t>
            </a:r>
            <a:r>
              <a:rPr lang="en-US" u="sng" dirty="0" smtClean="0">
                <a:latin typeface="Calibri" pitchFamily="34" charset="0"/>
              </a:rPr>
              <a:t>Note</a:t>
            </a:r>
            <a:r>
              <a:rPr lang="en-US" dirty="0" smtClean="0">
                <a:latin typeface="Calibri" pitchFamily="34" charset="0"/>
              </a:rPr>
              <a:t>:  Windows and Unix have different ‘flags’ and options available</a:t>
            </a:r>
          </a:p>
          <a:p>
            <a:r>
              <a:rPr lang="en-US" dirty="0" smtClean="0">
                <a:latin typeface="Calibri" pitchFamily="34" charset="0"/>
              </a:rPr>
              <a:t>For Windows XP</a:t>
            </a:r>
          </a:p>
          <a:p>
            <a:pPr lvl="1"/>
            <a:r>
              <a:rPr lang="en-US" dirty="0" smtClean="0">
                <a:latin typeface="Calibri" pitchFamily="34" charset="0"/>
                <a:hlinkClick r:id="rId3"/>
              </a:rPr>
              <a:t>http://www.microsoft.com/resources/documentation/windows/xp/all/proddocs/en-us/netstat.mspx?mfr=true</a:t>
            </a:r>
            <a:endParaRPr lang="en-US" dirty="0" smtClean="0">
              <a:latin typeface="Calibri" pitchFamily="34" charset="0"/>
            </a:endParaRPr>
          </a:p>
          <a:p>
            <a:r>
              <a:rPr lang="en-US" dirty="0" smtClean="0">
                <a:latin typeface="Calibri" pitchFamily="34" charset="0"/>
              </a:rPr>
              <a:t>For Linux</a:t>
            </a:r>
          </a:p>
          <a:p>
            <a:pPr lvl="1"/>
            <a:r>
              <a:rPr lang="en-US" dirty="0" smtClean="0">
                <a:latin typeface="Calibri" pitchFamily="34" charset="0"/>
                <a:hlinkClick r:id="rId4"/>
              </a:rPr>
              <a:t>http://tldp.org/LDP/nag2/x-087-2-iface.netstat.html</a:t>
            </a:r>
            <a:endParaRPr lang="en-US" dirty="0" smtClean="0">
              <a:latin typeface="Calibri" pitchFamily="34" charset="0"/>
            </a:endParaRPr>
          </a:p>
          <a:p>
            <a:pPr lvl="1"/>
            <a:r>
              <a:rPr lang="en-US" dirty="0" smtClean="0">
                <a:latin typeface="Calibri" pitchFamily="34" charset="0"/>
                <a:hlinkClick r:id="rId5"/>
              </a:rPr>
              <a:t>http://www.thegeekstuff.com/2010/03/netstat-command-examples/</a:t>
            </a:r>
            <a:endParaRPr lang="en-US" dirty="0" smtClean="0">
              <a:latin typeface="Calibri" pitchFamily="34" charset="0"/>
            </a:endParaRPr>
          </a:p>
          <a:p>
            <a:pPr lvl="1"/>
            <a:endParaRPr lang="en-US" dirty="0" smtClean="0">
              <a:latin typeface="Calibri" pitchFamily="34" charset="0"/>
            </a:endParaRPr>
          </a:p>
          <a:p>
            <a:pPr lvl="1"/>
            <a:endParaRPr lang="en-US" dirty="0" smtClean="0">
              <a:latin typeface="Calibri" pitchFamily="34" charset="0"/>
            </a:endParaRPr>
          </a:p>
          <a:p>
            <a:pPr lvl="1"/>
            <a:endParaRPr lang="en-US" dirty="0" smtClean="0">
              <a:latin typeface="Calibri" pitchFamily="34" charset="0"/>
            </a:endParaRPr>
          </a:p>
          <a:p>
            <a:pPr lvl="1"/>
            <a:endParaRPr lang="en-US" dirty="0" smtClean="0">
              <a:latin typeface="Calibri" pitchFamily="34" charset="0"/>
            </a:endParaRPr>
          </a:p>
          <a:p>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Netstat</a:t>
            </a:r>
          </a:p>
          <a:p>
            <a:pPr lvl="1"/>
            <a:r>
              <a:rPr lang="en-US" dirty="0" smtClean="0">
                <a:latin typeface="Calibri" pitchFamily="34" charset="0"/>
              </a:rPr>
              <a:t>Display all connections and current state using ‘netstat –a’  </a:t>
            </a:r>
          </a:p>
          <a:p>
            <a:pPr lvl="1"/>
            <a:r>
              <a:rPr lang="en-US" dirty="0" smtClean="0">
                <a:latin typeface="Calibri" pitchFamily="34" charset="0"/>
              </a:rPr>
              <a:t>(Windows XP)</a:t>
            </a:r>
          </a:p>
          <a:p>
            <a:pPr lvl="1"/>
            <a:endParaRPr lang="en-US" dirty="0" smtClean="0">
              <a:latin typeface="Calibri" pitchFamily="34" charset="0"/>
            </a:endParaRPr>
          </a:p>
          <a:p>
            <a:pPr lvl="1"/>
            <a:endParaRPr lang="en-US" dirty="0" smtClean="0">
              <a:latin typeface="Calibri" pitchFamily="34" charset="0"/>
            </a:endParaRPr>
          </a:p>
          <a:p>
            <a:endParaRPr lang="en-US" dirty="0" smtClean="0">
              <a:latin typeface="Calibri" pitchFamily="34" charset="0"/>
            </a:endParaRPr>
          </a:p>
        </p:txBody>
      </p:sp>
      <p:pic>
        <p:nvPicPr>
          <p:cNvPr id="1027" name="Picture 3"/>
          <p:cNvPicPr>
            <a:picLocks noChangeAspect="1" noChangeArrowheads="1"/>
          </p:cNvPicPr>
          <p:nvPr/>
        </p:nvPicPr>
        <p:blipFill>
          <a:blip r:embed="rId3" cstate="print"/>
          <a:srcRect/>
          <a:stretch>
            <a:fillRect/>
          </a:stretch>
        </p:blipFill>
        <p:spPr bwMode="auto">
          <a:xfrm>
            <a:off x="304800" y="2226733"/>
            <a:ext cx="8525741"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Netstat</a:t>
            </a:r>
          </a:p>
          <a:p>
            <a:pPr lvl="1"/>
            <a:r>
              <a:rPr lang="en-US" dirty="0" smtClean="0">
                <a:latin typeface="Calibri" pitchFamily="34" charset="0"/>
              </a:rPr>
              <a:t>Display contents of the IP Routing table using ‘netstat –r ‘</a:t>
            </a:r>
          </a:p>
          <a:p>
            <a:pPr lvl="1"/>
            <a:r>
              <a:rPr lang="en-US" dirty="0" smtClean="0">
                <a:latin typeface="Calibri" pitchFamily="34" charset="0"/>
              </a:rPr>
              <a:t>(Linux)</a:t>
            </a:r>
          </a:p>
          <a:p>
            <a:pPr lvl="1"/>
            <a:endParaRPr lang="en-US" dirty="0" smtClean="0">
              <a:latin typeface="Calibri" pitchFamily="34" charset="0"/>
            </a:endParaRPr>
          </a:p>
          <a:p>
            <a:pPr lvl="1"/>
            <a:endParaRPr lang="en-US" dirty="0" smtClean="0">
              <a:latin typeface="Calibri" pitchFamily="34" charset="0"/>
            </a:endParaRPr>
          </a:p>
          <a:p>
            <a:endParaRPr lang="en-US" dirty="0" smtClean="0">
              <a:latin typeface="Calibri" pitchFamily="34" charset="0"/>
            </a:endParaRPr>
          </a:p>
        </p:txBody>
      </p:sp>
      <p:pic>
        <p:nvPicPr>
          <p:cNvPr id="5122" name="Picture 2"/>
          <p:cNvPicPr>
            <a:picLocks noChangeAspect="1" noChangeArrowheads="1"/>
          </p:cNvPicPr>
          <p:nvPr/>
        </p:nvPicPr>
        <p:blipFill>
          <a:blip r:embed="rId3" cstate="print"/>
          <a:srcRect/>
          <a:stretch>
            <a:fillRect/>
          </a:stretch>
        </p:blipFill>
        <p:spPr bwMode="auto">
          <a:xfrm>
            <a:off x="250371" y="2600325"/>
            <a:ext cx="8665029" cy="1895475"/>
          </a:xfrm>
          <a:prstGeom prst="rect">
            <a:avLst/>
          </a:prstGeom>
          <a:noFill/>
          <a:ln w="9525">
            <a:noFill/>
            <a:miter lim="800000"/>
            <a:headEnd/>
            <a:tailEnd/>
          </a:ln>
        </p:spPr>
      </p:pic>
      <p:sp>
        <p:nvSpPr>
          <p:cNvPr id="6" name="Rectangle 5"/>
          <p:cNvSpPr/>
          <p:nvPr/>
        </p:nvSpPr>
        <p:spPr>
          <a:xfrm>
            <a:off x="1371600" y="5638800"/>
            <a:ext cx="6400800" cy="338554"/>
          </a:xfrm>
          <a:prstGeom prst="rect">
            <a:avLst/>
          </a:prstGeom>
        </p:spPr>
        <p:txBody>
          <a:bodyPr wrap="square">
            <a:spAutoFit/>
          </a:bodyPr>
          <a:lstStyle/>
          <a:p>
            <a:r>
              <a:rPr lang="en-US" sz="1600" dirty="0" smtClean="0"/>
              <a:t>http://www.thegeekstuff.com/2010/03/netstat-command-examples/</a:t>
            </a:r>
            <a:endParaRPr lang="en-US" sz="1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Netstat</a:t>
            </a:r>
          </a:p>
          <a:p>
            <a:pPr lvl="1"/>
            <a:r>
              <a:rPr lang="en-US" dirty="0" smtClean="0">
                <a:latin typeface="Calibri" pitchFamily="34" charset="0"/>
              </a:rPr>
              <a:t>Display interface statistics using ‘netstat –i)</a:t>
            </a:r>
          </a:p>
          <a:p>
            <a:pPr lvl="1"/>
            <a:r>
              <a:rPr lang="en-US" dirty="0" smtClean="0">
                <a:latin typeface="Calibri" pitchFamily="34" charset="0"/>
              </a:rPr>
              <a:t>Linux only</a:t>
            </a:r>
          </a:p>
          <a:p>
            <a:endParaRPr lang="en-US" dirty="0" smtClean="0">
              <a:latin typeface="Calibri" pitchFamily="34" charset="0"/>
            </a:endParaRPr>
          </a:p>
          <a:p>
            <a:endParaRPr lang="en-US" dirty="0" smtClean="0">
              <a:latin typeface="Calibri" pitchFamily="34" charset="0"/>
            </a:endParaRPr>
          </a:p>
          <a:p>
            <a:endParaRPr lang="en-US" dirty="0" smtClean="0">
              <a:latin typeface="Calibri" pitchFamily="34" charset="0"/>
            </a:endParaRPr>
          </a:p>
          <a:p>
            <a:endParaRPr lang="en-US" dirty="0" smtClean="0">
              <a:latin typeface="Calibri" pitchFamily="34" charset="0"/>
            </a:endParaRPr>
          </a:p>
          <a:p>
            <a:endParaRPr lang="en-US" dirty="0" smtClean="0">
              <a:latin typeface="Calibri" pitchFamily="34" charset="0"/>
            </a:endParaRPr>
          </a:p>
          <a:p>
            <a:pPr lvl="1"/>
            <a:r>
              <a:rPr lang="en-US" dirty="0" smtClean="0">
                <a:latin typeface="Calibri" pitchFamily="34" charset="0"/>
                <a:cs typeface="Calibri" pitchFamily="34" charset="0"/>
              </a:rPr>
              <a:t>The RX and TX columns show how many packets have been received or transmitted error-free (RX-OK/TX-OK) or damaged (RX-ERR/TX-ERR); how many were dropped (RX-DRP/TX-DRP); and how many were lost because of an overrun (RX-OVR/TX-OVR)</a:t>
            </a:r>
          </a:p>
          <a:p>
            <a:pPr lvl="1"/>
            <a:r>
              <a:rPr lang="en-US" dirty="0" smtClean="0">
                <a:latin typeface="Calibri" pitchFamily="34" charset="0"/>
                <a:cs typeface="Calibri" pitchFamily="34" charset="0"/>
              </a:rPr>
              <a:t>The last column shows the flags that have been set for this interface</a:t>
            </a:r>
          </a:p>
        </p:txBody>
      </p:sp>
      <p:pic>
        <p:nvPicPr>
          <p:cNvPr id="6146" name="Picture 2"/>
          <p:cNvPicPr>
            <a:picLocks noChangeAspect="1" noChangeArrowheads="1"/>
          </p:cNvPicPr>
          <p:nvPr/>
        </p:nvPicPr>
        <p:blipFill>
          <a:blip r:embed="rId3" cstate="print"/>
          <a:srcRect/>
          <a:stretch>
            <a:fillRect/>
          </a:stretch>
        </p:blipFill>
        <p:spPr bwMode="auto">
          <a:xfrm>
            <a:off x="118534" y="2192873"/>
            <a:ext cx="8909049" cy="2128838"/>
          </a:xfrm>
          <a:prstGeom prst="rect">
            <a:avLst/>
          </a:prstGeom>
          <a:noFill/>
          <a:ln w="9525">
            <a:noFill/>
            <a:miter lim="800000"/>
            <a:headEnd/>
            <a:tailEnd/>
          </a:ln>
        </p:spPr>
      </p:pic>
      <p:sp>
        <p:nvSpPr>
          <p:cNvPr id="5" name="Rectangle 4"/>
          <p:cNvSpPr/>
          <p:nvPr/>
        </p:nvSpPr>
        <p:spPr>
          <a:xfrm>
            <a:off x="1371600" y="6121398"/>
            <a:ext cx="6400800" cy="276999"/>
          </a:xfrm>
          <a:prstGeom prst="rect">
            <a:avLst/>
          </a:prstGeom>
        </p:spPr>
        <p:txBody>
          <a:bodyPr wrap="square">
            <a:spAutoFit/>
          </a:bodyPr>
          <a:lstStyle/>
          <a:p>
            <a:pPr algn="ctr"/>
            <a:r>
              <a:rPr lang="en-US" sz="1200" dirty="0" smtClean="0"/>
              <a:t>http://www.thegeekstuff.com/2010/03/netstat-command-examples/</a:t>
            </a:r>
            <a:endParaRPr lang="en-US" sz="1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cs typeface="Calibri" pitchFamily="34" charset="0"/>
              </a:rPr>
              <a:t>Snort</a:t>
            </a:r>
          </a:p>
          <a:p>
            <a:pPr lvl="1"/>
            <a:r>
              <a:rPr lang="en-US" dirty="0" smtClean="0">
                <a:latin typeface="Calibri" pitchFamily="34" charset="0"/>
                <a:cs typeface="Calibri" pitchFamily="34" charset="0"/>
              </a:rPr>
              <a:t>An open source network intrusion prevention and detection system (IDS/IPS)</a:t>
            </a:r>
          </a:p>
          <a:p>
            <a:pPr lvl="1"/>
            <a:r>
              <a:rPr lang="en-US" dirty="0" smtClean="0">
                <a:latin typeface="Calibri" pitchFamily="34" charset="0"/>
                <a:cs typeface="Calibri" pitchFamily="34" charset="0"/>
              </a:rPr>
              <a:t>Can be configured in three main modes </a:t>
            </a:r>
          </a:p>
          <a:p>
            <a:pPr lvl="2"/>
            <a:r>
              <a:rPr lang="en-US" dirty="0" smtClean="0">
                <a:latin typeface="Calibri" pitchFamily="34" charset="0"/>
                <a:cs typeface="Calibri" pitchFamily="34" charset="0"/>
              </a:rPr>
              <a:t>Sniffer </a:t>
            </a:r>
          </a:p>
          <a:p>
            <a:pPr lvl="3"/>
            <a:r>
              <a:rPr lang="en-US" dirty="0" smtClean="0">
                <a:latin typeface="Calibri" pitchFamily="34" charset="0"/>
                <a:cs typeface="Calibri" pitchFamily="34" charset="0"/>
              </a:rPr>
              <a:t>Will read and display network packets </a:t>
            </a:r>
          </a:p>
          <a:p>
            <a:pPr lvl="2"/>
            <a:r>
              <a:rPr lang="en-US" dirty="0" smtClean="0">
                <a:latin typeface="Calibri" pitchFamily="34" charset="0"/>
                <a:cs typeface="Calibri" pitchFamily="34" charset="0"/>
              </a:rPr>
              <a:t>Packet logger </a:t>
            </a:r>
          </a:p>
          <a:p>
            <a:pPr lvl="3"/>
            <a:r>
              <a:rPr lang="en-US" dirty="0" smtClean="0">
                <a:latin typeface="Calibri" pitchFamily="34" charset="0"/>
                <a:cs typeface="Calibri" pitchFamily="34" charset="0"/>
              </a:rPr>
              <a:t>Records packets to disk</a:t>
            </a:r>
          </a:p>
          <a:p>
            <a:pPr lvl="2"/>
            <a:r>
              <a:rPr lang="en-US" dirty="0" smtClean="0">
                <a:latin typeface="Calibri" pitchFamily="34" charset="0"/>
                <a:cs typeface="Calibri" pitchFamily="34" charset="0"/>
              </a:rPr>
              <a:t>Network intrusion detection </a:t>
            </a:r>
          </a:p>
          <a:p>
            <a:pPr lvl="3"/>
            <a:r>
              <a:rPr lang="en-US" dirty="0" smtClean="0">
                <a:latin typeface="Calibri" pitchFamily="34" charset="0"/>
                <a:cs typeface="Calibri" pitchFamily="34" charset="0"/>
              </a:rPr>
              <a:t>Monitor and analyze network traffic according to a previously defined ruleset</a:t>
            </a:r>
          </a:p>
          <a:p>
            <a:pPr lvl="3"/>
            <a:r>
              <a:rPr lang="en-US" dirty="0" smtClean="0">
                <a:latin typeface="Calibri" pitchFamily="34" charset="0"/>
                <a:cs typeface="Calibri" pitchFamily="34" charset="0"/>
              </a:rPr>
              <a:t>Perform defined action based on what it found</a:t>
            </a:r>
          </a:p>
          <a:p>
            <a:pPr lvl="1"/>
            <a:r>
              <a:rPr lang="en-US" dirty="0" smtClean="0">
                <a:latin typeface="Calibri" pitchFamily="34" charset="0"/>
                <a:cs typeface="Calibri" pitchFamily="34" charset="0"/>
              </a:rPr>
              <a:t>Download at </a:t>
            </a:r>
            <a:r>
              <a:rPr lang="en-US" dirty="0" smtClean="0">
                <a:latin typeface="Calibri" pitchFamily="34" charset="0"/>
                <a:cs typeface="Calibri" pitchFamily="34" charset="0"/>
                <a:hlinkClick r:id="rId2"/>
              </a:rPr>
              <a:t>http://www.snort.org/snort-downloads</a:t>
            </a:r>
            <a:endParaRPr lang="en-US" dirty="0" smtClean="0">
              <a:latin typeface="Calibri" pitchFamily="34" charset="0"/>
              <a:cs typeface="Calibri" pitchFamily="34" charset="0"/>
            </a:endParaRPr>
          </a:p>
          <a:p>
            <a:pPr lvl="1"/>
            <a:r>
              <a:rPr lang="en-US" dirty="0" smtClean="0">
                <a:latin typeface="Calibri" pitchFamily="34" charset="0"/>
                <a:cs typeface="Calibri" pitchFamily="34" charset="0"/>
              </a:rPr>
              <a:t>The Snort Manual - </a:t>
            </a:r>
            <a:r>
              <a:rPr lang="en-US" dirty="0" smtClean="0">
                <a:latin typeface="Calibri" pitchFamily="34" charset="0"/>
                <a:cs typeface="Calibri" pitchFamily="34" charset="0"/>
                <a:hlinkClick r:id="rId3"/>
              </a:rPr>
              <a:t>http://www.snort.org/assets/166/snort_manual.pdf</a:t>
            </a:r>
            <a:endParaRPr lang="en-US" dirty="0" smtClean="0">
              <a:latin typeface="Calibri" pitchFamily="34" charset="0"/>
              <a:cs typeface="Calibri" pitchFamily="34" charset="0"/>
            </a:endParaRPr>
          </a:p>
          <a:p>
            <a:pPr lvl="1"/>
            <a:endParaRPr lang="en-US" dirty="0" smtClean="0">
              <a:latin typeface="Calibri" pitchFamily="34" charset="0"/>
              <a:cs typeface="Calibri" pitchFamily="34" charset="0"/>
            </a:endParaRPr>
          </a:p>
          <a:p>
            <a:pPr lvl="1"/>
            <a:endParaRPr lang="en-US" dirty="0" smtClean="0">
              <a:latin typeface="Calibri" pitchFamily="34" charset="0"/>
            </a:endParaRPr>
          </a:p>
          <a:p>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Wireshark</a:t>
            </a:r>
          </a:p>
          <a:p>
            <a:pPr lvl="1"/>
            <a:r>
              <a:rPr lang="en-US" dirty="0" smtClean="0">
                <a:latin typeface="Calibri" pitchFamily="34" charset="0"/>
              </a:rPr>
              <a:t>A network packet analyzer that captures packets and displays that packet data for easier examination</a:t>
            </a:r>
          </a:p>
          <a:p>
            <a:pPr lvl="1"/>
            <a:r>
              <a:rPr lang="en-US" dirty="0" smtClean="0">
                <a:latin typeface="Calibri" pitchFamily="34" charset="0"/>
              </a:rPr>
              <a:t>Can be used to</a:t>
            </a:r>
          </a:p>
          <a:p>
            <a:pPr lvl="2"/>
            <a:r>
              <a:rPr lang="en-US" dirty="0" smtClean="0">
                <a:latin typeface="Calibri" pitchFamily="34" charset="0"/>
              </a:rPr>
              <a:t>Troubleshoot network problems </a:t>
            </a:r>
          </a:p>
          <a:p>
            <a:pPr lvl="2"/>
            <a:r>
              <a:rPr lang="en-US" dirty="0" smtClean="0">
                <a:latin typeface="Calibri" pitchFamily="34" charset="0"/>
              </a:rPr>
              <a:t>Examine security problems </a:t>
            </a:r>
          </a:p>
          <a:p>
            <a:pPr lvl="2"/>
            <a:r>
              <a:rPr lang="en-US" dirty="0" smtClean="0">
                <a:latin typeface="Calibri" pitchFamily="34" charset="0"/>
              </a:rPr>
              <a:t>Debug protocol implementations </a:t>
            </a:r>
          </a:p>
          <a:p>
            <a:pPr lvl="2"/>
            <a:r>
              <a:rPr lang="en-US" dirty="0" smtClean="0">
                <a:latin typeface="Calibri" pitchFamily="34" charset="0"/>
              </a:rPr>
              <a:t>Import and export packet data</a:t>
            </a:r>
          </a:p>
          <a:p>
            <a:pPr lvl="2"/>
            <a:r>
              <a:rPr lang="en-US" dirty="0" smtClean="0">
                <a:latin typeface="Calibri" pitchFamily="34" charset="0"/>
              </a:rPr>
              <a:t>Filter packets based on criteria</a:t>
            </a:r>
          </a:p>
          <a:p>
            <a:pPr lvl="1"/>
            <a:r>
              <a:rPr lang="en-US" dirty="0" smtClean="0">
                <a:latin typeface="Calibri" pitchFamily="34" charset="0"/>
              </a:rPr>
              <a:t>Makes it easy to differentiate protocols, traffic, etc. by color coding on screen</a:t>
            </a:r>
          </a:p>
          <a:p>
            <a:pPr lvl="1"/>
            <a:r>
              <a:rPr lang="en-US" dirty="0" smtClean="0">
                <a:latin typeface="Calibri" pitchFamily="34" charset="0"/>
              </a:rPr>
              <a:t>Download at </a:t>
            </a:r>
            <a:r>
              <a:rPr lang="en-US" dirty="0" smtClean="0">
                <a:latin typeface="Calibri" pitchFamily="34" charset="0"/>
                <a:hlinkClick r:id="rId2"/>
              </a:rPr>
              <a:t>http://www.wireshark.org/download.html</a:t>
            </a:r>
            <a:endParaRPr lang="en-US" dirty="0" smtClean="0">
              <a:latin typeface="Calibri" pitchFamily="34" charset="0"/>
            </a:endParaRPr>
          </a:p>
          <a:p>
            <a:pPr lvl="1"/>
            <a:r>
              <a:rPr lang="en-US" dirty="0" smtClean="0">
                <a:latin typeface="Calibri" pitchFamily="34" charset="0"/>
              </a:rPr>
              <a:t>User guides and presentations at </a:t>
            </a:r>
            <a:r>
              <a:rPr lang="en-US" dirty="0" smtClean="0">
                <a:latin typeface="Calibri" pitchFamily="34" charset="0"/>
                <a:hlinkClick r:id="rId3"/>
              </a:rPr>
              <a:t>http://www.wireshark.org/docs/</a:t>
            </a:r>
            <a:endParaRPr lang="en-US" dirty="0" smtClean="0">
              <a:latin typeface="Calibri" pitchFamily="34" charset="0"/>
            </a:endParaRPr>
          </a:p>
          <a:p>
            <a:pPr lvl="1"/>
            <a:endParaRPr lang="en-US" dirty="0" smtClean="0">
              <a:latin typeface="Calibri" pitchFamily="34" charset="0"/>
            </a:endParaRPr>
          </a:p>
          <a:p>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Tools</a:t>
            </a:r>
          </a:p>
        </p:txBody>
      </p:sp>
      <p:sp>
        <p:nvSpPr>
          <p:cNvPr id="26627" name="Rectangle 3"/>
          <p:cNvSpPr>
            <a:spLocks noGrp="1"/>
          </p:cNvSpPr>
          <p:nvPr>
            <p:ph type="body" idx="4294967295"/>
          </p:nvPr>
        </p:nvSpPr>
        <p:spPr/>
        <p:txBody>
          <a:bodyPr/>
          <a:lstStyle/>
          <a:p>
            <a:r>
              <a:rPr lang="en-US" dirty="0" smtClean="0">
                <a:latin typeface="Calibri" pitchFamily="34" charset="0"/>
              </a:rPr>
              <a:t>Screenshot of packets being captured using Wireshark</a:t>
            </a:r>
          </a:p>
          <a:p>
            <a:pPr lvl="1"/>
            <a:r>
              <a:rPr lang="en-US" dirty="0" smtClean="0">
                <a:latin typeface="Calibri" pitchFamily="34" charset="0"/>
              </a:rPr>
              <a:t>For more details, see </a:t>
            </a:r>
            <a:r>
              <a:rPr lang="en-US" dirty="0" smtClean="0">
                <a:latin typeface="Calibri" pitchFamily="34" charset="0"/>
                <a:hlinkClick r:id="rId2"/>
              </a:rPr>
              <a:t>http://www.wireshark.org/docs/wsug_html_chunked/ChUseMainWindowSection.html</a:t>
            </a:r>
            <a:endParaRPr lang="en-US" dirty="0" smtClean="0">
              <a:latin typeface="Calibri" pitchFamily="34" charset="0"/>
            </a:endParaRPr>
          </a:p>
          <a:p>
            <a:pPr lvl="1">
              <a:buNone/>
            </a:pPr>
            <a:endParaRPr lang="en-US" dirty="0" smtClean="0">
              <a:latin typeface="Calibri" pitchFamily="34" charset="0"/>
            </a:endParaRPr>
          </a:p>
          <a:p>
            <a:endParaRPr lang="en-US" dirty="0" smtClean="0">
              <a:latin typeface="Calibri" pitchFamily="34" charset="0"/>
            </a:endParaRPr>
          </a:p>
        </p:txBody>
      </p:sp>
      <p:pic>
        <p:nvPicPr>
          <p:cNvPr id="7170" name="Picture 2"/>
          <p:cNvPicPr>
            <a:picLocks noChangeAspect="1" noChangeArrowheads="1"/>
          </p:cNvPicPr>
          <p:nvPr/>
        </p:nvPicPr>
        <p:blipFill>
          <a:blip r:embed="rId3" cstate="print"/>
          <a:srcRect/>
          <a:stretch>
            <a:fillRect/>
          </a:stretch>
        </p:blipFill>
        <p:spPr bwMode="auto">
          <a:xfrm>
            <a:off x="1524000" y="2438400"/>
            <a:ext cx="5943600" cy="42262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Summary</a:t>
            </a:r>
          </a:p>
        </p:txBody>
      </p:sp>
      <p:sp>
        <p:nvSpPr>
          <p:cNvPr id="26627" name="Rectangle 3"/>
          <p:cNvSpPr>
            <a:spLocks noGrp="1"/>
          </p:cNvSpPr>
          <p:nvPr>
            <p:ph type="body" idx="4294967295"/>
          </p:nvPr>
        </p:nvSpPr>
        <p:spPr/>
        <p:txBody>
          <a:bodyPr/>
          <a:lstStyle/>
          <a:p>
            <a:pPr eaLnBrk="1" hangingPunct="1"/>
            <a:r>
              <a:rPr lang="en-US" dirty="0" smtClean="0">
                <a:latin typeface="Calibri" pitchFamily="34" charset="0"/>
              </a:rPr>
              <a:t>Identified common network devices</a:t>
            </a:r>
          </a:p>
          <a:p>
            <a:pPr eaLnBrk="1" hangingPunct="1"/>
            <a:r>
              <a:rPr lang="en-US" dirty="0" smtClean="0">
                <a:latin typeface="Calibri" pitchFamily="34" charset="0"/>
              </a:rPr>
              <a:t>Defined protocols</a:t>
            </a:r>
          </a:p>
          <a:p>
            <a:pPr eaLnBrk="1" hangingPunct="1"/>
            <a:r>
              <a:rPr lang="en-US" dirty="0" smtClean="0">
                <a:latin typeface="Calibri" pitchFamily="34" charset="0"/>
              </a:rPr>
              <a:t>Discussed the fundamentals of DNS</a:t>
            </a:r>
          </a:p>
          <a:p>
            <a:pPr eaLnBrk="1" hangingPunct="1"/>
            <a:r>
              <a:rPr lang="en-US" dirty="0" smtClean="0">
                <a:latin typeface="Calibri" pitchFamily="34" charset="0"/>
              </a:rPr>
              <a:t>Introduced some free network configuration tools</a:t>
            </a:r>
          </a:p>
          <a:p>
            <a:pPr lvl="1">
              <a:buNone/>
            </a:pPr>
            <a:endParaRPr lang="en-US" dirty="0" smtClean="0">
              <a:latin typeface="Calibri" pitchFamily="34" charset="0"/>
            </a:endParaRPr>
          </a:p>
          <a:p>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p:cNvSpPr>
            <a:spLocks noGrp="1"/>
          </p:cNvSpPr>
          <p:nvPr>
            <p:ph type="title" idx="4294967295"/>
          </p:nvPr>
        </p:nvSpPr>
        <p:spPr bwMode="auto">
          <a:ln>
            <a:round/>
            <a:headEnd/>
            <a:tailEnd/>
          </a:ln>
          <a:effectLst/>
        </p:spPr>
        <p:txBody>
          <a:bodyPr wrap="square" numCol="1" anchorCtr="0" compatLnSpc="1">
            <a:prstTxWarp prst="textNoShape">
              <a:avLst/>
            </a:prstTxWarp>
          </a:bodyPr>
          <a:lstStyle/>
          <a:p>
            <a:pPr eaLnBrk="1" hangingPunct="1"/>
            <a:r>
              <a:rPr lang="en-US" sz="2800" dirty="0" smtClean="0">
                <a:latin typeface="Segoe UI" pitchFamily="34" charset="0"/>
              </a:rPr>
              <a:t>List of References</a:t>
            </a:r>
          </a:p>
        </p:txBody>
      </p:sp>
      <p:sp>
        <p:nvSpPr>
          <p:cNvPr id="27651" name="Rectangle 3"/>
          <p:cNvSpPr>
            <a:spLocks noGrp="1"/>
          </p:cNvSpPr>
          <p:nvPr>
            <p:ph type="body" idx="4294967295"/>
          </p:nvPr>
        </p:nvSpPr>
        <p:spPr>
          <a:xfrm>
            <a:off x="228600" y="1066800"/>
            <a:ext cx="8686800" cy="5334000"/>
          </a:xfrm>
        </p:spPr>
        <p:txBody>
          <a:bodyPr/>
          <a:lstStyle/>
          <a:p>
            <a:pPr eaLnBrk="1" hangingPunct="1">
              <a:lnSpc>
                <a:spcPct val="90000"/>
              </a:lnSpc>
            </a:pPr>
            <a:r>
              <a:rPr lang="en-US" sz="1800" dirty="0" smtClean="0">
                <a:latin typeface="Calibri" pitchFamily="34" charset="0"/>
                <a:cs typeface="Calibri" pitchFamily="34" charset="0"/>
                <a:hlinkClick r:id="rId2"/>
              </a:rPr>
              <a:t>http://www.starlancs.com/EducateMe/educate_network_devices.html</a:t>
            </a:r>
            <a:endParaRPr lang="en-US" sz="1800" dirty="0" smtClean="0">
              <a:latin typeface="Calibri" pitchFamily="34" charset="0"/>
              <a:cs typeface="Calibri" pitchFamily="34" charset="0"/>
            </a:endParaRPr>
          </a:p>
          <a:p>
            <a:pPr eaLnBrk="1" hangingPunct="1">
              <a:lnSpc>
                <a:spcPct val="90000"/>
              </a:lnSpc>
            </a:pPr>
            <a:r>
              <a:rPr lang="en-US" sz="1800" dirty="0" smtClean="0">
                <a:latin typeface="Calibri" pitchFamily="34" charset="0"/>
                <a:cs typeface="Calibri" pitchFamily="34" charset="0"/>
                <a:hlinkClick r:id="rId3"/>
              </a:rPr>
              <a:t>http://www.cisco.com/univercd/cc/td/doc/product/iaabu/centri4/user/scf4ap1.htm</a:t>
            </a:r>
            <a:endParaRPr lang="en-US" sz="1800" dirty="0" smtClean="0">
              <a:latin typeface="Calibri" pitchFamily="34" charset="0"/>
              <a:cs typeface="Calibri" pitchFamily="34" charset="0"/>
            </a:endParaRPr>
          </a:p>
          <a:p>
            <a:pPr eaLnBrk="1" hangingPunct="1">
              <a:lnSpc>
                <a:spcPct val="90000"/>
              </a:lnSpc>
            </a:pPr>
            <a:r>
              <a:rPr lang="en-US" sz="1800" dirty="0" smtClean="0">
                <a:latin typeface="Calibri" pitchFamily="34" charset="0"/>
                <a:cs typeface="Calibri" pitchFamily="34" charset="0"/>
                <a:hlinkClick r:id="rId4"/>
              </a:rPr>
              <a:t>http://www.theshulers.com/whitepapers/internet_whitepaper/index.html#http</a:t>
            </a:r>
            <a:endParaRPr lang="en-US" sz="1800" dirty="0" smtClean="0">
              <a:latin typeface="Calibri" pitchFamily="34" charset="0"/>
              <a:cs typeface="Calibri" pitchFamily="34" charset="0"/>
            </a:endParaRPr>
          </a:p>
          <a:p>
            <a:pPr eaLnBrk="1" hangingPunct="1">
              <a:lnSpc>
                <a:spcPct val="90000"/>
              </a:lnSpc>
            </a:pPr>
            <a:r>
              <a:rPr lang="en-US" sz="1800" dirty="0" smtClean="0">
                <a:latin typeface="Calibri" pitchFamily="34" charset="0"/>
                <a:cs typeface="Calibri" pitchFamily="34" charset="0"/>
                <a:hlinkClick r:id="rId5"/>
              </a:rPr>
              <a:t>http://fcit.usf.edu/network/chap2/chap2.htm</a:t>
            </a:r>
            <a:endParaRPr lang="en-US" sz="1800" dirty="0" smtClean="0">
              <a:latin typeface="Calibri" pitchFamily="34" charset="0"/>
              <a:cs typeface="Calibri" pitchFamily="34" charset="0"/>
            </a:endParaRPr>
          </a:p>
          <a:p>
            <a:pPr eaLnBrk="1" hangingPunct="1">
              <a:lnSpc>
                <a:spcPct val="90000"/>
              </a:lnSpc>
            </a:pPr>
            <a:r>
              <a:rPr lang="en-US" sz="1800" dirty="0" smtClean="0">
                <a:latin typeface="Calibri" pitchFamily="34" charset="0"/>
                <a:cs typeface="Calibri" pitchFamily="34" charset="0"/>
                <a:hlinkClick r:id="rId6"/>
              </a:rPr>
              <a:t>http://www.comptechdoc.org/independent/networking/cert/netterms.html</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rPr>
              <a:t> </a:t>
            </a:r>
            <a:r>
              <a:rPr lang="en-US" sz="1800" dirty="0" smtClean="0">
                <a:latin typeface="Calibri" pitchFamily="34" charset="0"/>
                <a:cs typeface="Calibri" pitchFamily="34" charset="0"/>
                <a:hlinkClick r:id="rId7"/>
              </a:rPr>
              <a:t>http://packetlife.net/media/library/23/common-ports.pdf</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hlinkClick r:id="rId8"/>
              </a:rPr>
              <a:t>http://docs.redhat.com/docs/en-US/Red_Hat_Enterprise_Linux/3/html/Security_Guide/ch-ports.html</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hlinkClick r:id="rId9"/>
              </a:rPr>
              <a:t>http://www.mediacollege.com/internet/troubleshooter/traceroute.html</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hlinkClick r:id="rId10"/>
              </a:rPr>
              <a:t>http://www.thegeekstuff.com/2010/03/netstat-command-examples</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hlinkClick r:id="rId11"/>
              </a:rPr>
              <a:t>http://www.wireshark.org/download.html</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hlinkClick r:id="rId12"/>
              </a:rPr>
              <a:t>http://www.wireshark.org/docs/</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hlinkClick r:id="rId13"/>
              </a:rPr>
              <a:t>http://www.snort.org/snort-downloads</a:t>
            </a:r>
            <a:endParaRPr lang="en-US" sz="1800" dirty="0" smtClean="0">
              <a:latin typeface="Calibri" pitchFamily="34" charset="0"/>
              <a:cs typeface="Calibri" pitchFamily="34" charset="0"/>
            </a:endParaRPr>
          </a:p>
          <a:p>
            <a:r>
              <a:rPr lang="en-US" sz="1800" dirty="0" smtClean="0">
                <a:latin typeface="Calibri" pitchFamily="34" charset="0"/>
                <a:cs typeface="Calibri" pitchFamily="34" charset="0"/>
                <a:hlinkClick r:id="rId14"/>
              </a:rPr>
              <a:t>http://www.openoffice.org/dev_docs/using_md5sums.html</a:t>
            </a:r>
            <a:endParaRPr lang="en-US" sz="1800" dirty="0" smtClean="0">
              <a:latin typeface="Calibri" pitchFamily="34" charset="0"/>
              <a:cs typeface="Calibri" pitchFamily="34" charset="0"/>
              <a:hlinkClick r:id="rId13"/>
            </a:endParaRPr>
          </a:p>
          <a:p>
            <a:endParaRPr lang="en-US" sz="2000" dirty="0" smtClean="0"/>
          </a:p>
          <a:p>
            <a:endParaRPr lang="en-US" sz="2000" dirty="0" smtClean="0"/>
          </a:p>
          <a:p>
            <a:endParaRPr lang="en-US" sz="2000" dirty="0" smtClean="0"/>
          </a:p>
          <a:p>
            <a:pPr eaLnBrk="1" hangingPunct="1">
              <a:lnSpc>
                <a:spcPct val="90000"/>
              </a:lnSpc>
            </a:pPr>
            <a:endParaRPr lang="en-US" sz="2000" dirty="0" smtClean="0"/>
          </a:p>
          <a:p>
            <a:pPr eaLnBrk="1" hangingPunct="1">
              <a:lnSpc>
                <a:spcPct val="90000"/>
              </a:lnSpc>
            </a:pPr>
            <a:endParaRPr lang="en-US" sz="2000" dirty="0" smtClean="0"/>
          </a:p>
          <a:p>
            <a:pPr eaLnBrk="1" hangingPunct="1">
              <a:lnSpc>
                <a:spcPct val="90000"/>
              </a:lnSpc>
            </a:pPr>
            <a:endParaRPr lang="en-US" sz="2000" dirty="0" smtClean="0">
              <a:latin typeface="Calibri" pitchFamily="34" charset="0"/>
            </a:endParaRPr>
          </a:p>
          <a:p>
            <a:pPr eaLnBrk="1" hangingPunct="1">
              <a:lnSpc>
                <a:spcPct val="90000"/>
              </a:lnSpc>
            </a:pPr>
            <a:endParaRPr lang="en-US" sz="2000" dirty="0" smtClean="0">
              <a:latin typeface="Calibri" pitchFamily="34" charset="0"/>
            </a:endParaRPr>
          </a:p>
          <a:p>
            <a:pPr eaLnBrk="1" hangingPunct="1">
              <a:lnSpc>
                <a:spcPct val="90000"/>
              </a:lnSpc>
            </a:pPr>
            <a:endParaRPr lang="en-US" sz="2000" dirty="0" smtClean="0">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CIAS Powerpoint Theme v0.9.7b">
  <a:themeElements>
    <a:clrScheme name="CIAS Default Color Scheme">
      <a:dk1>
        <a:srgbClr val="080808"/>
      </a:dk1>
      <a:lt1>
        <a:sysClr val="window" lastClr="FFFFFF"/>
      </a:lt1>
      <a:dk2>
        <a:srgbClr val="003479"/>
      </a:dk2>
      <a:lt2>
        <a:srgbClr val="EEECE1"/>
      </a:lt2>
      <a:accent1>
        <a:srgbClr val="0D3467"/>
      </a:accent1>
      <a:accent2>
        <a:srgbClr val="493F3F"/>
      </a:accent2>
      <a:accent3>
        <a:srgbClr val="30882E"/>
      </a:accent3>
      <a:accent4>
        <a:srgbClr val="B5BE29"/>
      </a:accent4>
      <a:accent5>
        <a:srgbClr val="CC790D"/>
      </a:accent5>
      <a:accent6>
        <a:srgbClr val="8D8D8D"/>
      </a:accent6>
      <a:hlink>
        <a:srgbClr val="0000FF"/>
      </a:hlink>
      <a:folHlink>
        <a:srgbClr val="800080"/>
      </a:folHlink>
    </a:clrScheme>
    <a:fontScheme name="2_CIAS Powerpoint Theme v0.9.7b">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CIAS Powerpoint Theme v0.9.7b</Template>
  <TotalTime>3666</TotalTime>
  <Words>2370</Words>
  <Application>Microsoft Office PowerPoint</Application>
  <PresentationFormat>On-screen Show (4:3)</PresentationFormat>
  <Paragraphs>349</Paragraphs>
  <Slides>30</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Segoe UI</vt:lpstr>
      <vt:lpstr>Calibri</vt:lpstr>
      <vt:lpstr>Times New Roman</vt:lpstr>
      <vt:lpstr>2_CIAS Powerpoint Theme v0.9.7b</vt:lpstr>
      <vt:lpstr>Network Fundamentals</vt:lpstr>
      <vt:lpstr>Objectives</vt:lpstr>
      <vt:lpstr>Common Network Devices</vt:lpstr>
      <vt:lpstr>Common Network Devices</vt:lpstr>
      <vt:lpstr>Protocols</vt:lpstr>
      <vt:lpstr>Protocols</vt:lpstr>
      <vt:lpstr>Protocols</vt:lpstr>
      <vt:lpstr>Protocols</vt:lpstr>
      <vt:lpstr>Protocols</vt:lpstr>
      <vt:lpstr>TCP</vt:lpstr>
      <vt:lpstr>UDP</vt:lpstr>
      <vt:lpstr>File Integrity</vt:lpstr>
      <vt:lpstr>File Integrity</vt:lpstr>
      <vt:lpstr>Ports</vt:lpstr>
      <vt:lpstr>Common Ports</vt:lpstr>
      <vt:lpstr>DNS</vt:lpstr>
      <vt:lpstr>DNS</vt:lpstr>
      <vt:lpstr>Tools</vt:lpstr>
      <vt:lpstr>Tools</vt:lpstr>
      <vt:lpstr>Tools</vt:lpstr>
      <vt:lpstr>Tools</vt:lpstr>
      <vt:lpstr>Tools</vt:lpstr>
      <vt:lpstr>Tools</vt:lpstr>
      <vt:lpstr>Tools</vt:lpstr>
      <vt:lpstr>Tools</vt:lpstr>
      <vt:lpstr>Tools</vt:lpstr>
      <vt:lpstr>Tools</vt:lpstr>
      <vt:lpstr>Tools</vt:lpstr>
      <vt:lpstr>Summary</vt:lpstr>
      <vt:lpstr>List of 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trussell</cp:lastModifiedBy>
  <cp:revision>266</cp:revision>
  <dcterms:created xsi:type="dcterms:W3CDTF">2009-06-29T16:47:43Z</dcterms:created>
  <dcterms:modified xsi:type="dcterms:W3CDTF">2012-08-09T15:23:14Z</dcterms:modified>
</cp:coreProperties>
</file>